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60" r:id="rId5"/>
    <p:sldId id="256" r:id="rId6"/>
    <p:sldId id="257" r:id="rId7"/>
    <p:sldId id="258" r:id="rId8"/>
    <p:sldId id="259"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0" autoAdjust="0"/>
  </p:normalViewPr>
  <p:slideViewPr>
    <p:cSldViewPr snapToGrid="0">
      <p:cViewPr varScale="1">
        <p:scale>
          <a:sx n="62" d="100"/>
          <a:sy n="62" d="100"/>
        </p:scale>
        <p:origin x="1196" y="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A1EF9-4A4F-4E57-B861-5A14382729C3}" type="datetimeFigureOut">
              <a:rPr lang="en-GB" smtClean="0"/>
              <a:t>28/02/2021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C85BE-A14D-4525-9E5B-0D5095700BC5}" type="slidenum">
              <a:rPr lang="en-GB" smtClean="0"/>
              <a:t>‹#›</a:t>
            </a:fld>
            <a:endParaRPr lang="en-GB"/>
          </a:p>
        </p:txBody>
      </p:sp>
    </p:spTree>
    <p:extLst>
      <p:ext uri="{BB962C8B-B14F-4D97-AF65-F5344CB8AC3E}">
        <p14:creationId xmlns:p14="http://schemas.microsoft.com/office/powerpoint/2010/main" val="256704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C85BE-A14D-4525-9E5B-0D5095700BC5}" type="slidenum">
              <a:rPr lang="en-GB" smtClean="0"/>
              <a:t>5</a:t>
            </a:fld>
            <a:endParaRPr lang="en-GB"/>
          </a:p>
        </p:txBody>
      </p:sp>
    </p:spTree>
    <p:extLst>
      <p:ext uri="{BB962C8B-B14F-4D97-AF65-F5344CB8AC3E}">
        <p14:creationId xmlns:p14="http://schemas.microsoft.com/office/powerpoint/2010/main" val="253608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678D8-51F3-405A-A62D-917DF22BE9EE}"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312371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678D8-51F3-405A-A62D-917DF22BE9EE}"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123241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678D8-51F3-405A-A62D-917DF22BE9EE}"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401354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678D8-51F3-405A-A62D-917DF22BE9EE}"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406107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678D8-51F3-405A-A62D-917DF22BE9EE}"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3786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678D8-51F3-405A-A62D-917DF22BE9EE}"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37051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678D8-51F3-405A-A62D-917DF22BE9EE}" type="datetimeFigureOut">
              <a:rPr lang="en-GB" smtClean="0"/>
              <a:t>28/02/2021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378934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678D8-51F3-405A-A62D-917DF22BE9EE}" type="datetimeFigureOut">
              <a:rPr lang="en-GB" smtClean="0"/>
              <a:t>28/02/2021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378188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678D8-51F3-405A-A62D-917DF22BE9EE}" type="datetimeFigureOut">
              <a:rPr lang="en-GB" smtClean="0"/>
              <a:t>28/02/2021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241591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678D8-51F3-405A-A62D-917DF22BE9EE}"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45707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678D8-51F3-405A-A62D-917DF22BE9EE}"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EEA04-9374-4EE5-BA61-E03FE4E03050}" type="slidenum">
              <a:rPr lang="en-GB" smtClean="0"/>
              <a:t>‹#›</a:t>
            </a:fld>
            <a:endParaRPr lang="en-GB"/>
          </a:p>
        </p:txBody>
      </p:sp>
    </p:spTree>
    <p:extLst>
      <p:ext uri="{BB962C8B-B14F-4D97-AF65-F5344CB8AC3E}">
        <p14:creationId xmlns:p14="http://schemas.microsoft.com/office/powerpoint/2010/main" val="78558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678D8-51F3-405A-A62D-917DF22BE9EE}" type="datetimeFigureOut">
              <a:rPr lang="en-GB" smtClean="0"/>
              <a:t>28/02/2021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EA04-9374-4EE5-BA61-E03FE4E03050}" type="slidenum">
              <a:rPr lang="en-GB" smtClean="0"/>
              <a:t>‹#›</a:t>
            </a:fld>
            <a:endParaRPr lang="en-GB"/>
          </a:p>
        </p:txBody>
      </p:sp>
    </p:spTree>
    <p:extLst>
      <p:ext uri="{BB962C8B-B14F-4D97-AF65-F5344CB8AC3E}">
        <p14:creationId xmlns:p14="http://schemas.microsoft.com/office/powerpoint/2010/main" val="1419823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7568"/>
          <a:stretch/>
        </p:blipFill>
        <p:spPr>
          <a:xfrm>
            <a:off x="0" y="0"/>
            <a:ext cx="9930063" cy="6858000"/>
          </a:xfrm>
          <a:prstGeom prst="rect">
            <a:avLst/>
          </a:prstGeom>
        </p:spPr>
      </p:pic>
      <p:sp>
        <p:nvSpPr>
          <p:cNvPr id="3" name="Content Placeholder 2"/>
          <p:cNvSpPr>
            <a:spLocks noGrp="1"/>
          </p:cNvSpPr>
          <p:nvPr>
            <p:ph idx="1"/>
          </p:nvPr>
        </p:nvSpPr>
        <p:spPr>
          <a:xfrm>
            <a:off x="3773128" y="4768649"/>
            <a:ext cx="2359743" cy="1828800"/>
          </a:xfrm>
          <a:solidFill>
            <a:srgbClr val="FFFF00">
              <a:alpha val="60000"/>
            </a:srgbClr>
          </a:solidFill>
          <a:ln>
            <a:solidFill>
              <a:schemeClr val="accent4">
                <a:lumMod val="50000"/>
              </a:schemeClr>
            </a:solidFill>
          </a:ln>
        </p:spPr>
        <p:txBody>
          <a:bodyPr>
            <a:normAutofit/>
          </a:bodyPr>
          <a:lstStyle/>
          <a:p>
            <a:pPr marL="0" indent="0">
              <a:buNone/>
            </a:pPr>
            <a:r>
              <a:rPr lang="en-GB" sz="2400" dirty="0"/>
              <a:t>Key </a:t>
            </a:r>
          </a:p>
          <a:p>
            <a:pPr marL="0" indent="0">
              <a:buNone/>
            </a:pPr>
            <a:r>
              <a:rPr lang="en-GB" sz="2400" dirty="0">
                <a:solidFill>
                  <a:srgbClr val="00B050"/>
                </a:solidFill>
              </a:rPr>
              <a:t>XXX </a:t>
            </a:r>
            <a:r>
              <a:rPr lang="en-GB" sz="2400" dirty="0"/>
              <a:t>– Key words</a:t>
            </a:r>
          </a:p>
          <a:p>
            <a:pPr marL="0" indent="0">
              <a:buNone/>
            </a:pPr>
            <a:r>
              <a:rPr lang="en-GB" sz="2400" dirty="0">
                <a:solidFill>
                  <a:srgbClr val="FF0000"/>
                </a:solidFill>
              </a:rPr>
              <a:t>XXX </a:t>
            </a:r>
            <a:r>
              <a:rPr lang="en-GB" sz="2400" dirty="0"/>
              <a:t>– Definition</a:t>
            </a:r>
          </a:p>
          <a:p>
            <a:pPr marL="0" indent="0">
              <a:buNone/>
            </a:pPr>
            <a:r>
              <a:rPr lang="en-GB" sz="2400" dirty="0">
                <a:solidFill>
                  <a:srgbClr val="7030A0"/>
                </a:solidFill>
              </a:rPr>
              <a:t>XXX</a:t>
            </a:r>
            <a:r>
              <a:rPr lang="en-GB" sz="2400" dirty="0"/>
              <a:t> – Case study </a:t>
            </a:r>
          </a:p>
          <a:p>
            <a:pPr marL="0" indent="0">
              <a:buNone/>
            </a:pPr>
            <a:endParaRPr lang="en-GB" sz="2400" dirty="0"/>
          </a:p>
        </p:txBody>
      </p:sp>
      <p:sp>
        <p:nvSpPr>
          <p:cNvPr id="2" name="TextBox 1"/>
          <p:cNvSpPr txBox="1"/>
          <p:nvPr/>
        </p:nvSpPr>
        <p:spPr>
          <a:xfrm>
            <a:off x="138646" y="265471"/>
            <a:ext cx="7523150" cy="707886"/>
          </a:xfrm>
          <a:prstGeom prst="rect">
            <a:avLst/>
          </a:prstGeom>
          <a:noFill/>
        </p:spPr>
        <p:txBody>
          <a:bodyPr wrap="none" rtlCol="0">
            <a:spAutoFit/>
          </a:bodyPr>
          <a:lstStyle/>
          <a:p>
            <a:r>
              <a:rPr lang="en-GB" sz="4000" b="1">
                <a:ln w="6600">
                  <a:solidFill>
                    <a:schemeClr val="accent2"/>
                  </a:solidFill>
                  <a:prstDash val="solid"/>
                </a:ln>
                <a:solidFill>
                  <a:srgbClr val="FFFFFF"/>
                </a:solidFill>
                <a:effectLst>
                  <a:outerShdw dist="38100" dir="2700000" algn="tl" rotWithShape="0">
                    <a:schemeClr val="accent2"/>
                  </a:outerShdw>
                </a:effectLst>
              </a:rPr>
              <a:t> </a:t>
            </a:r>
            <a:r>
              <a:rPr lang="en-GB" sz="4000" b="1" dirty="0">
                <a:ln w="6600">
                  <a:solidFill>
                    <a:schemeClr val="accent2"/>
                  </a:solidFill>
                  <a:prstDash val="solid"/>
                </a:ln>
                <a:solidFill>
                  <a:srgbClr val="FFFFFF"/>
                </a:solidFill>
                <a:effectLst>
                  <a:outerShdw dist="38100" dir="2700000" algn="tl" rotWithShape="0">
                    <a:schemeClr val="accent2"/>
                  </a:outerShdw>
                </a:effectLst>
              </a:rPr>
              <a:t>Coasts Revision Sheets – Answers </a:t>
            </a:r>
          </a:p>
        </p:txBody>
      </p:sp>
      <p:sp>
        <p:nvSpPr>
          <p:cNvPr id="4" name="TextBox 3"/>
          <p:cNvSpPr txBox="1"/>
          <p:nvPr/>
        </p:nvSpPr>
        <p:spPr>
          <a:xfrm>
            <a:off x="2418734" y="1248438"/>
            <a:ext cx="2340000" cy="3240000"/>
          </a:xfrm>
          <a:prstGeom prst="rect">
            <a:avLst/>
          </a:prstGeom>
          <a:solidFill>
            <a:srgbClr val="FFFF00">
              <a:alpha val="60000"/>
            </a:srgbClr>
          </a:solidFill>
          <a:ln>
            <a:solidFill>
              <a:schemeClr val="accent4">
                <a:lumMod val="50000"/>
              </a:schemeClr>
            </a:solidFill>
          </a:ln>
        </p:spPr>
        <p:txBody>
          <a:bodyPr wrap="none" rtlCol="0">
            <a:spAutoFit/>
          </a:bodyPr>
          <a:lstStyle/>
          <a:p>
            <a:r>
              <a:rPr lang="en-GB" b="1" dirty="0"/>
              <a:t>Processes:</a:t>
            </a:r>
          </a:p>
          <a:p>
            <a:r>
              <a:rPr lang="en-GB" dirty="0"/>
              <a:t>Erosion</a:t>
            </a:r>
          </a:p>
          <a:p>
            <a:r>
              <a:rPr lang="en-GB" dirty="0"/>
              <a:t>Weathering</a:t>
            </a:r>
          </a:p>
          <a:p>
            <a:r>
              <a:rPr lang="en-GB" dirty="0"/>
              <a:t>Transportation</a:t>
            </a:r>
          </a:p>
          <a:p>
            <a:r>
              <a:rPr lang="en-GB" dirty="0"/>
              <a:t>Longshore Drift</a:t>
            </a:r>
          </a:p>
          <a:p>
            <a:r>
              <a:rPr lang="en-GB" dirty="0"/>
              <a:t>Wave types </a:t>
            </a:r>
          </a:p>
          <a:p>
            <a:r>
              <a:rPr lang="en-GB" dirty="0"/>
              <a:t>Mass movement</a:t>
            </a:r>
          </a:p>
          <a:p>
            <a:endParaRPr lang="en-GB" dirty="0"/>
          </a:p>
          <a:p>
            <a:r>
              <a:rPr lang="en-GB" b="1" dirty="0"/>
              <a:t>Features:</a:t>
            </a:r>
          </a:p>
          <a:p>
            <a:r>
              <a:rPr lang="en-GB" dirty="0"/>
              <a:t>Headland erosion</a:t>
            </a:r>
          </a:p>
          <a:p>
            <a:r>
              <a:rPr lang="en-GB" dirty="0"/>
              <a:t>Spits &amp; Bars</a:t>
            </a:r>
          </a:p>
        </p:txBody>
      </p:sp>
      <p:sp>
        <p:nvSpPr>
          <p:cNvPr id="5" name="TextBox 4"/>
          <p:cNvSpPr txBox="1"/>
          <p:nvPr/>
        </p:nvSpPr>
        <p:spPr>
          <a:xfrm>
            <a:off x="5142193" y="1248438"/>
            <a:ext cx="2340000" cy="3240000"/>
          </a:xfrm>
          <a:prstGeom prst="rect">
            <a:avLst/>
          </a:prstGeom>
          <a:solidFill>
            <a:srgbClr val="FFFF00">
              <a:alpha val="60000"/>
            </a:srgbClr>
          </a:solidFill>
          <a:ln>
            <a:solidFill>
              <a:schemeClr val="accent4">
                <a:lumMod val="50000"/>
              </a:schemeClr>
            </a:solidFill>
          </a:ln>
        </p:spPr>
        <p:txBody>
          <a:bodyPr wrap="square" rtlCol="0">
            <a:spAutoFit/>
          </a:bodyPr>
          <a:lstStyle/>
          <a:p>
            <a:r>
              <a:rPr lang="en-GB" b="1" dirty="0"/>
              <a:t>Coastal management:</a:t>
            </a:r>
          </a:p>
          <a:p>
            <a:r>
              <a:rPr lang="en-GB" dirty="0"/>
              <a:t>Hard engineering</a:t>
            </a:r>
          </a:p>
          <a:p>
            <a:r>
              <a:rPr lang="en-GB" dirty="0"/>
              <a:t>Soft engineering</a:t>
            </a:r>
          </a:p>
          <a:p>
            <a:endParaRPr lang="en-GB" dirty="0"/>
          </a:p>
          <a:p>
            <a:r>
              <a:rPr lang="en-GB" b="1" dirty="0"/>
              <a:t>Sea level rise:</a:t>
            </a:r>
          </a:p>
          <a:p>
            <a:r>
              <a:rPr lang="en-GB" dirty="0"/>
              <a:t>Global warming</a:t>
            </a:r>
          </a:p>
          <a:p>
            <a:r>
              <a:rPr lang="en-GB" dirty="0"/>
              <a:t>Impacts </a:t>
            </a:r>
            <a:r>
              <a:rPr lang="en-GB" i="1" dirty="0"/>
              <a:t>(Environmental, Economic, Political &amp; Social)</a:t>
            </a:r>
          </a:p>
        </p:txBody>
      </p:sp>
    </p:spTree>
    <p:extLst>
      <p:ext uri="{BB962C8B-B14F-4D97-AF65-F5344CB8AC3E}">
        <p14:creationId xmlns:p14="http://schemas.microsoft.com/office/powerpoint/2010/main" val="351808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574" y="2339996"/>
            <a:ext cx="2880000" cy="2340000"/>
          </a:xfrm>
          <a:prstGeom prst="rect">
            <a:avLst/>
          </a:prstGeom>
          <a:noFill/>
          <a:ln>
            <a:solidFill>
              <a:schemeClr val="tx1"/>
            </a:solidFill>
          </a:ln>
        </p:spPr>
        <p:txBody>
          <a:bodyPr wrap="square" rtlCol="0">
            <a:spAutoFit/>
          </a:bodyPr>
          <a:lstStyle/>
          <a:p>
            <a:r>
              <a:rPr lang="en-GB" sz="1100" dirty="0"/>
              <a:t>Types of transportation – How do they work? </a:t>
            </a:r>
          </a:p>
          <a:p>
            <a:r>
              <a:rPr lang="en-GB" sz="1100" dirty="0"/>
              <a:t>1. </a:t>
            </a:r>
            <a:r>
              <a:rPr lang="en-GB" sz="1100" dirty="0">
                <a:solidFill>
                  <a:srgbClr val="00B050"/>
                </a:solidFill>
              </a:rPr>
              <a:t>Traction</a:t>
            </a:r>
          </a:p>
          <a:p>
            <a:r>
              <a:rPr lang="en-GB" sz="1100" dirty="0"/>
              <a:t> - </a:t>
            </a:r>
            <a:r>
              <a:rPr lang="en-GB" sz="1100" dirty="0">
                <a:solidFill>
                  <a:srgbClr val="FF0000"/>
                </a:solidFill>
              </a:rPr>
              <a:t>Large particles like big boulders are rolled along the sea bed by the force of the water.</a:t>
            </a:r>
          </a:p>
          <a:p>
            <a:r>
              <a:rPr lang="en-GB" sz="1100" dirty="0"/>
              <a:t>2. </a:t>
            </a:r>
            <a:r>
              <a:rPr lang="en-GB" sz="1100" dirty="0">
                <a:solidFill>
                  <a:srgbClr val="00B050"/>
                </a:solidFill>
              </a:rPr>
              <a:t>Saltation</a:t>
            </a:r>
          </a:p>
          <a:p>
            <a:r>
              <a:rPr lang="en-GB" sz="1100" dirty="0"/>
              <a:t>- </a:t>
            </a:r>
            <a:r>
              <a:rPr lang="en-GB" sz="1100" dirty="0">
                <a:solidFill>
                  <a:srgbClr val="FF0000"/>
                </a:solidFill>
              </a:rPr>
              <a:t>Pebble-sized particles are bounced along the seabed by the force of the water</a:t>
            </a:r>
          </a:p>
          <a:p>
            <a:r>
              <a:rPr lang="en-GB" sz="1100" dirty="0"/>
              <a:t>3. </a:t>
            </a:r>
            <a:r>
              <a:rPr lang="en-GB" sz="1100" dirty="0">
                <a:solidFill>
                  <a:srgbClr val="00B050"/>
                </a:solidFill>
              </a:rPr>
              <a:t>Suspension</a:t>
            </a:r>
          </a:p>
          <a:p>
            <a:r>
              <a:rPr lang="en-GB" sz="1100" dirty="0"/>
              <a:t>- </a:t>
            </a:r>
            <a:r>
              <a:rPr lang="en-GB" sz="1100" dirty="0">
                <a:solidFill>
                  <a:srgbClr val="FF0000"/>
                </a:solidFill>
              </a:rPr>
              <a:t>Small particles like silt and clay are carried along in the water.</a:t>
            </a:r>
          </a:p>
          <a:p>
            <a:r>
              <a:rPr lang="en-GB" sz="1100" dirty="0"/>
              <a:t>4. </a:t>
            </a:r>
            <a:r>
              <a:rPr lang="en-GB" sz="1100" dirty="0">
                <a:solidFill>
                  <a:srgbClr val="00B050"/>
                </a:solidFill>
              </a:rPr>
              <a:t>Solution </a:t>
            </a:r>
          </a:p>
          <a:p>
            <a:r>
              <a:rPr lang="en-GB" sz="1100" dirty="0"/>
              <a:t>- </a:t>
            </a:r>
            <a:r>
              <a:rPr lang="en-GB" sz="1100" dirty="0">
                <a:solidFill>
                  <a:srgbClr val="FF0000"/>
                </a:solidFill>
              </a:rPr>
              <a:t>Dissolvable sediment is dissolved in the water and carried alone</a:t>
            </a:r>
          </a:p>
        </p:txBody>
      </p:sp>
      <p:sp>
        <p:nvSpPr>
          <p:cNvPr id="6" name="TextBox 5"/>
          <p:cNvSpPr txBox="1"/>
          <p:nvPr/>
        </p:nvSpPr>
        <p:spPr>
          <a:xfrm>
            <a:off x="0" y="2339999"/>
            <a:ext cx="2880000" cy="2340000"/>
          </a:xfrm>
          <a:prstGeom prst="rect">
            <a:avLst/>
          </a:prstGeom>
          <a:noFill/>
          <a:ln>
            <a:solidFill>
              <a:schemeClr val="tx1"/>
            </a:solidFill>
          </a:ln>
        </p:spPr>
        <p:txBody>
          <a:bodyPr wrap="square" rtlCol="0">
            <a:spAutoFit/>
          </a:bodyPr>
          <a:lstStyle/>
          <a:p>
            <a:r>
              <a:rPr lang="en-GB" sz="1050" dirty="0">
                <a:solidFill>
                  <a:srgbClr val="00B050"/>
                </a:solidFill>
              </a:rPr>
              <a:t>Mechanical weathering </a:t>
            </a:r>
            <a:r>
              <a:rPr lang="en-GB" sz="1050" dirty="0"/>
              <a:t>= </a:t>
            </a:r>
            <a:r>
              <a:rPr lang="en-GB" sz="1050" dirty="0">
                <a:solidFill>
                  <a:srgbClr val="FF0000"/>
                </a:solidFill>
              </a:rPr>
              <a:t>Breakdown of rocks without changing their chemical composition</a:t>
            </a:r>
          </a:p>
          <a:p>
            <a:r>
              <a:rPr lang="en-GB" sz="1050" dirty="0"/>
              <a:t>e.g. </a:t>
            </a:r>
            <a:r>
              <a:rPr lang="en-GB" sz="1050" dirty="0">
                <a:solidFill>
                  <a:srgbClr val="00B050"/>
                </a:solidFill>
              </a:rPr>
              <a:t>Freeze-thaw</a:t>
            </a:r>
          </a:p>
          <a:p>
            <a:r>
              <a:rPr lang="en-GB" sz="1050" dirty="0"/>
              <a:t>Water gets into cracks, freezes and expands, melts, more water enters crack, freezes and expands. Over time the crack gets wider and eventually causes the rock to break.</a:t>
            </a:r>
          </a:p>
          <a:p>
            <a:r>
              <a:rPr lang="en-GB" sz="1050" dirty="0">
                <a:solidFill>
                  <a:srgbClr val="00B050"/>
                </a:solidFill>
              </a:rPr>
              <a:t>Chemical weathering </a:t>
            </a:r>
            <a:r>
              <a:rPr lang="en-GB" sz="1050" dirty="0"/>
              <a:t>= </a:t>
            </a:r>
            <a:r>
              <a:rPr lang="en-GB" sz="1050" dirty="0">
                <a:solidFill>
                  <a:srgbClr val="FF0000"/>
                </a:solidFill>
              </a:rPr>
              <a:t>Breakdown of rocks by changing its chemical composition</a:t>
            </a:r>
          </a:p>
          <a:p>
            <a:r>
              <a:rPr lang="en-GB" sz="1050" dirty="0"/>
              <a:t>e.g. </a:t>
            </a:r>
            <a:r>
              <a:rPr lang="en-GB" sz="1050" dirty="0">
                <a:solidFill>
                  <a:srgbClr val="00B050"/>
                </a:solidFill>
              </a:rPr>
              <a:t>Carbonation</a:t>
            </a:r>
            <a:endParaRPr lang="en-GB" sz="1050" dirty="0"/>
          </a:p>
          <a:p>
            <a:r>
              <a:rPr lang="en-GB" sz="1050" dirty="0"/>
              <a:t>Rainwater has carbon dioxide dissolved in it (a weak carbonic acid). The carbonic acid reacts with rocks that contain Calcium Carbonate. The rocks are dissolved by the rainwater.</a:t>
            </a:r>
          </a:p>
        </p:txBody>
      </p:sp>
      <p:sp>
        <p:nvSpPr>
          <p:cNvPr id="4" name="TextBox 3"/>
          <p:cNvSpPr txBox="1"/>
          <p:nvPr/>
        </p:nvSpPr>
        <p:spPr>
          <a:xfrm>
            <a:off x="-1" y="-1"/>
            <a:ext cx="2880000" cy="2340000"/>
          </a:xfrm>
          <a:prstGeom prst="rect">
            <a:avLst/>
          </a:prstGeom>
          <a:noFill/>
          <a:ln>
            <a:solidFill>
              <a:schemeClr val="tx1"/>
            </a:solidFill>
          </a:ln>
        </p:spPr>
        <p:txBody>
          <a:bodyPr wrap="square" rtlCol="0">
            <a:spAutoFit/>
          </a:bodyPr>
          <a:lstStyle/>
          <a:p>
            <a:r>
              <a:rPr lang="en-GB" sz="1100" dirty="0"/>
              <a:t>Types of erosion – How do they work? </a:t>
            </a:r>
          </a:p>
          <a:p>
            <a:r>
              <a:rPr lang="en-GB" sz="1100" dirty="0"/>
              <a:t>1. </a:t>
            </a:r>
            <a:r>
              <a:rPr lang="en-GB" sz="1100" dirty="0">
                <a:solidFill>
                  <a:srgbClr val="00B050"/>
                </a:solidFill>
              </a:rPr>
              <a:t>Hydraulic action</a:t>
            </a:r>
          </a:p>
          <a:p>
            <a:r>
              <a:rPr lang="en-GB" sz="1100" dirty="0"/>
              <a:t> - </a:t>
            </a:r>
            <a:r>
              <a:rPr lang="en-GB" sz="1100" dirty="0">
                <a:solidFill>
                  <a:srgbClr val="FF0000"/>
                </a:solidFill>
              </a:rPr>
              <a:t>Waves crash against the cliff and force air in the cracks until bits of the cliff to break off.</a:t>
            </a:r>
          </a:p>
          <a:p>
            <a:r>
              <a:rPr lang="en-GB" sz="1100" dirty="0"/>
              <a:t>2. </a:t>
            </a:r>
            <a:r>
              <a:rPr lang="en-GB" sz="1100" dirty="0">
                <a:solidFill>
                  <a:srgbClr val="00B050"/>
                </a:solidFill>
              </a:rPr>
              <a:t>Abrasion</a:t>
            </a:r>
          </a:p>
          <a:p>
            <a:r>
              <a:rPr lang="en-GB" sz="1100" dirty="0"/>
              <a:t>- </a:t>
            </a:r>
            <a:r>
              <a:rPr lang="en-GB" sz="1100" dirty="0">
                <a:solidFill>
                  <a:srgbClr val="FF0000"/>
                </a:solidFill>
              </a:rPr>
              <a:t>Eroded rock bits in the sea scrape against the cliff causing tiny bits to fall off</a:t>
            </a:r>
          </a:p>
          <a:p>
            <a:r>
              <a:rPr lang="en-GB" sz="1100" dirty="0"/>
              <a:t>3. </a:t>
            </a:r>
            <a:r>
              <a:rPr lang="en-GB" sz="1100" dirty="0">
                <a:solidFill>
                  <a:srgbClr val="00B050"/>
                </a:solidFill>
              </a:rPr>
              <a:t>Attrition</a:t>
            </a:r>
          </a:p>
          <a:p>
            <a:r>
              <a:rPr lang="en-GB" sz="1100" dirty="0"/>
              <a:t>- </a:t>
            </a:r>
            <a:r>
              <a:rPr lang="en-GB" sz="1100" dirty="0">
                <a:solidFill>
                  <a:srgbClr val="FF0000"/>
                </a:solidFill>
              </a:rPr>
              <a:t>Eroded particles in the sea smash into each other and break into smaller particles </a:t>
            </a:r>
          </a:p>
          <a:p>
            <a:r>
              <a:rPr lang="en-GB" sz="1100" dirty="0"/>
              <a:t>4. </a:t>
            </a:r>
            <a:r>
              <a:rPr lang="en-GB" sz="1100" dirty="0">
                <a:solidFill>
                  <a:srgbClr val="00B050"/>
                </a:solidFill>
              </a:rPr>
              <a:t>Solution </a:t>
            </a:r>
          </a:p>
          <a:p>
            <a:r>
              <a:rPr lang="en-GB" sz="1100" dirty="0"/>
              <a:t>- </a:t>
            </a:r>
            <a:r>
              <a:rPr lang="en-GB" sz="1100" dirty="0">
                <a:solidFill>
                  <a:srgbClr val="FF0000"/>
                </a:solidFill>
              </a:rPr>
              <a:t>Weak acid in the sea dissolves cliffs made of chalk</a:t>
            </a:r>
          </a:p>
        </p:txBody>
      </p:sp>
      <p:sp>
        <p:nvSpPr>
          <p:cNvPr id="5" name="TextBox 4"/>
          <p:cNvSpPr txBox="1"/>
          <p:nvPr/>
        </p:nvSpPr>
        <p:spPr>
          <a:xfrm>
            <a:off x="2880574" y="-1"/>
            <a:ext cx="2880000" cy="2340000"/>
          </a:xfrm>
          <a:prstGeom prst="rect">
            <a:avLst/>
          </a:prstGeom>
          <a:noFill/>
          <a:ln>
            <a:solidFill>
              <a:schemeClr val="tx1"/>
            </a:solidFill>
          </a:ln>
        </p:spPr>
        <p:txBody>
          <a:bodyPr wrap="square" rtlCol="0">
            <a:spAutoFit/>
          </a:bodyPr>
          <a:lstStyle/>
          <a:p>
            <a:r>
              <a:rPr lang="en-GB" sz="1050" dirty="0"/>
              <a:t>Longshore drift – Labelled diagram</a:t>
            </a:r>
          </a:p>
          <a:p>
            <a:endParaRPr lang="en-GB" sz="1050" dirty="0"/>
          </a:p>
          <a:p>
            <a:r>
              <a:rPr lang="en-GB" sz="1050" dirty="0"/>
              <a:t>(Key labels include: </a:t>
            </a:r>
            <a:r>
              <a:rPr lang="en-GB" sz="1050" dirty="0">
                <a:solidFill>
                  <a:srgbClr val="00B050"/>
                </a:solidFill>
              </a:rPr>
              <a:t>Prevailing wind, Swash, Backwash, Zig-Zag, sediment</a:t>
            </a:r>
            <a:r>
              <a:rPr lang="en-GB" sz="1050" dirty="0"/>
              <a:t>)</a:t>
            </a:r>
          </a:p>
          <a:p>
            <a:endParaRPr lang="en-GB" sz="1050" dirty="0"/>
          </a:p>
          <a:p>
            <a:endParaRPr lang="en-GB" sz="1050" dirty="0"/>
          </a:p>
          <a:p>
            <a:endParaRPr lang="en-GB" sz="1050" dirty="0"/>
          </a:p>
          <a:p>
            <a:endParaRPr lang="en-GB" sz="1050" dirty="0"/>
          </a:p>
          <a:p>
            <a:endParaRPr lang="en-GB" sz="1050" dirty="0"/>
          </a:p>
          <a:p>
            <a:endParaRPr lang="en-GB" sz="1050" dirty="0"/>
          </a:p>
          <a:p>
            <a:br>
              <a:rPr lang="en-GB" sz="1050" dirty="0"/>
            </a:br>
            <a:br>
              <a:rPr lang="en-GB" sz="1050" dirty="0"/>
            </a:br>
            <a:endParaRPr lang="en-GB" sz="1050" dirty="0"/>
          </a:p>
          <a:p>
            <a:endParaRPr lang="en-GB" sz="1050" dirty="0"/>
          </a:p>
        </p:txBody>
      </p:sp>
      <p:sp>
        <p:nvSpPr>
          <p:cNvPr id="8" name="TextBox 7"/>
          <p:cNvSpPr txBox="1"/>
          <p:nvPr/>
        </p:nvSpPr>
        <p:spPr>
          <a:xfrm>
            <a:off x="5760573" y="-3"/>
            <a:ext cx="2880000" cy="2340000"/>
          </a:xfrm>
          <a:prstGeom prst="rect">
            <a:avLst/>
          </a:prstGeom>
          <a:noFill/>
          <a:ln>
            <a:solidFill>
              <a:schemeClr val="tx1"/>
            </a:solidFill>
          </a:ln>
        </p:spPr>
        <p:txBody>
          <a:bodyPr wrap="square" rtlCol="0">
            <a:spAutoFit/>
          </a:bodyPr>
          <a:lstStyle/>
          <a:p>
            <a:r>
              <a:rPr lang="en-GB" sz="1050" dirty="0"/>
              <a:t>2 types of waves &amp; their characteristics </a:t>
            </a:r>
          </a:p>
          <a:p>
            <a:r>
              <a:rPr lang="en-GB" sz="1050" dirty="0"/>
              <a:t>1. </a:t>
            </a:r>
            <a:r>
              <a:rPr lang="en-GB" sz="1050" dirty="0">
                <a:solidFill>
                  <a:srgbClr val="00B050"/>
                </a:solidFill>
              </a:rPr>
              <a:t>Destructive </a:t>
            </a:r>
          </a:p>
          <a:p>
            <a:pPr marL="171450" indent="-171450">
              <a:buFont typeface="Arial" panose="020B0604020202020204" pitchFamily="34" charset="0"/>
              <a:buChar char="•"/>
            </a:pPr>
            <a:r>
              <a:rPr lang="en-GB" sz="1000" dirty="0"/>
              <a:t>Made in storms close to the shore</a:t>
            </a:r>
          </a:p>
          <a:p>
            <a:pPr marL="171450" indent="-171450">
              <a:buFont typeface="Arial" panose="020B0604020202020204" pitchFamily="34" charset="0"/>
              <a:buChar char="•"/>
            </a:pPr>
            <a:r>
              <a:rPr lang="en-GB" sz="1000" dirty="0"/>
              <a:t>Form big, strong waves when the wind is strong and has been blowing for a long time</a:t>
            </a:r>
          </a:p>
          <a:p>
            <a:pPr marL="171450" indent="-171450">
              <a:buFont typeface="Arial" panose="020B0604020202020204" pitchFamily="34" charset="0"/>
              <a:buChar char="•"/>
            </a:pPr>
            <a:r>
              <a:rPr lang="en-GB" sz="1000" dirty="0"/>
              <a:t>Happen when the wave has travelled over a long distance </a:t>
            </a:r>
            <a:r>
              <a:rPr lang="en-GB" sz="1000" dirty="0">
                <a:solidFill>
                  <a:srgbClr val="00B050"/>
                </a:solidFill>
              </a:rPr>
              <a:t>(Fetch)</a:t>
            </a:r>
          </a:p>
          <a:p>
            <a:pPr marL="171450" indent="-171450">
              <a:buFont typeface="Arial" panose="020B0604020202020204" pitchFamily="34" charset="0"/>
              <a:buChar char="•"/>
            </a:pPr>
            <a:r>
              <a:rPr lang="en-GB" sz="1000" dirty="0"/>
              <a:t>Stronger backwash than swash</a:t>
            </a:r>
          </a:p>
          <a:p>
            <a:pPr marL="171450" indent="-171450">
              <a:buFont typeface="Arial" panose="020B0604020202020204" pitchFamily="34" charset="0"/>
              <a:buChar char="•"/>
            </a:pPr>
            <a:r>
              <a:rPr lang="en-GB" sz="1000" dirty="0"/>
              <a:t>High and steep</a:t>
            </a:r>
          </a:p>
          <a:p>
            <a:r>
              <a:rPr lang="en-GB" sz="1050" dirty="0"/>
              <a:t>2. </a:t>
            </a:r>
            <a:r>
              <a:rPr lang="en-GB" sz="1050" dirty="0">
                <a:solidFill>
                  <a:srgbClr val="00B050"/>
                </a:solidFill>
              </a:rPr>
              <a:t>Constructive </a:t>
            </a:r>
          </a:p>
          <a:p>
            <a:pPr marL="171450" indent="-171450">
              <a:buFont typeface="Arial" panose="020B0604020202020204" pitchFamily="34" charset="0"/>
              <a:buChar char="•"/>
            </a:pPr>
            <a:r>
              <a:rPr lang="en-GB" sz="1000" dirty="0"/>
              <a:t>Made in storms far away from the shore</a:t>
            </a:r>
          </a:p>
          <a:p>
            <a:pPr marL="171450" indent="-171450">
              <a:buFont typeface="Arial" panose="020B0604020202020204" pitchFamily="34" charset="0"/>
              <a:buChar char="•"/>
            </a:pPr>
            <a:r>
              <a:rPr lang="en-GB" sz="1000" dirty="0"/>
              <a:t>Calmer than destructive waves/less powerful</a:t>
            </a:r>
          </a:p>
          <a:p>
            <a:pPr marL="171450" indent="-171450">
              <a:buFont typeface="Arial" panose="020B0604020202020204" pitchFamily="34" charset="0"/>
              <a:buChar char="•"/>
            </a:pPr>
            <a:r>
              <a:rPr lang="en-GB" sz="1000" dirty="0"/>
              <a:t>Deposit material on the shore</a:t>
            </a:r>
          </a:p>
          <a:p>
            <a:pPr marL="171450" indent="-171450">
              <a:buFont typeface="Arial" panose="020B0604020202020204" pitchFamily="34" charset="0"/>
              <a:buChar char="•"/>
            </a:pPr>
            <a:r>
              <a:rPr lang="en-GB" sz="1000" dirty="0"/>
              <a:t>Swash is stronger than the backwash</a:t>
            </a:r>
          </a:p>
          <a:p>
            <a:pPr marL="171450" indent="-171450">
              <a:buFont typeface="Arial" panose="020B0604020202020204" pitchFamily="34" charset="0"/>
              <a:buChar char="•"/>
            </a:pPr>
            <a:r>
              <a:rPr lang="en-GB" sz="1000" dirty="0"/>
              <a:t>Low in height</a:t>
            </a:r>
          </a:p>
        </p:txBody>
      </p:sp>
      <p:sp>
        <p:nvSpPr>
          <p:cNvPr id="9" name="TextBox 8"/>
          <p:cNvSpPr txBox="1"/>
          <p:nvPr/>
        </p:nvSpPr>
        <p:spPr>
          <a:xfrm>
            <a:off x="5760573" y="2339997"/>
            <a:ext cx="2880000" cy="2340000"/>
          </a:xfrm>
          <a:prstGeom prst="rect">
            <a:avLst/>
          </a:prstGeom>
          <a:noFill/>
          <a:ln>
            <a:solidFill>
              <a:schemeClr val="tx1"/>
            </a:solidFill>
          </a:ln>
        </p:spPr>
        <p:txBody>
          <a:bodyPr wrap="square" rtlCol="0">
            <a:spAutoFit/>
          </a:bodyPr>
          <a:lstStyle/>
          <a:p>
            <a:r>
              <a:rPr lang="en-GB" sz="1050" dirty="0"/>
              <a:t>Mass movement</a:t>
            </a:r>
          </a:p>
          <a:p>
            <a:r>
              <a:rPr lang="en-GB" sz="1000" dirty="0">
                <a:solidFill>
                  <a:srgbClr val="00B050"/>
                </a:solidFill>
              </a:rPr>
              <a:t>Slumping</a:t>
            </a:r>
            <a:r>
              <a:rPr lang="en-GB" sz="1000" dirty="0"/>
              <a:t>/</a:t>
            </a:r>
            <a:r>
              <a:rPr lang="en-GB" sz="1000" dirty="0">
                <a:solidFill>
                  <a:srgbClr val="00B050"/>
                </a:solidFill>
              </a:rPr>
              <a:t>rotational slips</a:t>
            </a:r>
          </a:p>
          <a:p>
            <a:pPr marL="171450" indent="-171450">
              <a:buFont typeface="Arial" panose="020B0604020202020204" pitchFamily="34" charset="0"/>
              <a:buChar char="•"/>
            </a:pPr>
            <a:r>
              <a:rPr lang="en-GB" sz="1000" dirty="0"/>
              <a:t>Permeable rock (lets water through) on top of impermeable rock (does not allow water through)</a:t>
            </a:r>
          </a:p>
          <a:p>
            <a:pPr marL="171450" indent="-171450">
              <a:buFont typeface="Arial" panose="020B0604020202020204" pitchFamily="34" charset="0"/>
              <a:buChar char="•"/>
            </a:pPr>
            <a:r>
              <a:rPr lang="en-GB" sz="1000" dirty="0"/>
              <a:t>This could be sand over clay</a:t>
            </a:r>
          </a:p>
          <a:p>
            <a:pPr marL="171450" indent="-171450">
              <a:buFont typeface="Arial" panose="020B0604020202020204" pitchFamily="34" charset="0"/>
              <a:buChar char="•"/>
            </a:pPr>
            <a:r>
              <a:rPr lang="en-GB" sz="1000" dirty="0"/>
              <a:t>Water (such as rainwater) can travel through the sand at first but not the clay.</a:t>
            </a:r>
          </a:p>
          <a:p>
            <a:pPr marL="171450" indent="-171450">
              <a:buFont typeface="Arial" panose="020B0604020202020204" pitchFamily="34" charset="0"/>
              <a:buChar char="•"/>
            </a:pPr>
            <a:r>
              <a:rPr lang="en-GB" sz="1000" dirty="0"/>
              <a:t>Water then collects at the bottom of the sand, between the sand and the clay.</a:t>
            </a:r>
          </a:p>
          <a:p>
            <a:pPr marL="171450" indent="-171450">
              <a:buFont typeface="Arial" panose="020B0604020202020204" pitchFamily="34" charset="0"/>
              <a:buChar char="•"/>
            </a:pPr>
            <a:r>
              <a:rPr lang="en-GB" sz="1000" dirty="0"/>
              <a:t>This causes the cliff to become waterlogged and heavy</a:t>
            </a:r>
          </a:p>
          <a:p>
            <a:pPr marL="171450" indent="-171450">
              <a:buFont typeface="Arial" panose="020B0604020202020204" pitchFamily="34" charset="0"/>
              <a:buChar char="•"/>
            </a:pPr>
            <a:r>
              <a:rPr lang="en-GB" sz="1000" dirty="0"/>
              <a:t>Eventually the force of gravity will be greater than the force supporting the cliff and cause it to slump</a:t>
            </a:r>
          </a:p>
        </p:txBody>
      </p:sp>
      <p:sp>
        <p:nvSpPr>
          <p:cNvPr id="15" name="Rectangle 14"/>
          <p:cNvSpPr/>
          <p:nvPr/>
        </p:nvSpPr>
        <p:spPr>
          <a:xfrm rot="16200000">
            <a:off x="6928373" y="1678279"/>
            <a:ext cx="4679997" cy="1323439"/>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rPr>
              <a:t>Processes</a:t>
            </a:r>
          </a:p>
        </p:txBody>
      </p:sp>
      <p:sp>
        <p:nvSpPr>
          <p:cNvPr id="16" name="TextBox 15"/>
          <p:cNvSpPr txBox="1"/>
          <p:nvPr/>
        </p:nvSpPr>
        <p:spPr>
          <a:xfrm>
            <a:off x="0" y="4781320"/>
            <a:ext cx="9805012" cy="2123658"/>
          </a:xfrm>
          <a:prstGeom prst="rect">
            <a:avLst/>
          </a:prstGeom>
          <a:noFill/>
        </p:spPr>
        <p:txBody>
          <a:bodyPr wrap="square" rtlCol="0">
            <a:spAutoFit/>
          </a:bodyPr>
          <a:lstStyle/>
          <a:p>
            <a:r>
              <a:rPr lang="en-GB" sz="1100" dirty="0"/>
              <a:t>Describe the processes of erosion operating at the coast (4) 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Explain the process of longshore drift using an annotated diagram (6) 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Compare and contrast constructive and destructive waves (4) 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6712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337844" cy="2800767"/>
          </a:xfrm>
          <a:prstGeom prst="rect">
            <a:avLst/>
          </a:prstGeom>
          <a:noFill/>
          <a:ln>
            <a:solidFill>
              <a:schemeClr val="tx1"/>
            </a:solidFill>
          </a:ln>
        </p:spPr>
        <p:txBody>
          <a:bodyPr wrap="square" rtlCol="0">
            <a:spAutoFit/>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What features are shown here?</a:t>
            </a:r>
          </a:p>
          <a:p>
            <a:r>
              <a:rPr lang="en-GB" sz="1100" dirty="0">
                <a:solidFill>
                  <a:srgbClr val="00B050"/>
                </a:solidFill>
              </a:rPr>
              <a:t>Crack, Cave, Arch, Stack, Stump, Wave-cut notch</a:t>
            </a:r>
          </a:p>
          <a:p>
            <a:endParaRPr lang="en-GB" sz="1100" dirty="0"/>
          </a:p>
          <a:p>
            <a:r>
              <a:rPr lang="en-GB" sz="1100" dirty="0"/>
              <a:t>What processes are found here?</a:t>
            </a:r>
          </a:p>
          <a:p>
            <a:r>
              <a:rPr lang="en-GB" sz="1100" dirty="0">
                <a:solidFill>
                  <a:srgbClr val="00B050"/>
                </a:solidFill>
              </a:rPr>
              <a:t>Abrasion, Attrition, Hydraulic action, Weathering, Carbonation </a:t>
            </a:r>
          </a:p>
          <a:p>
            <a:endParaRPr lang="en-GB" sz="11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94" t="14858" r="2714" b="19713"/>
          <a:stretch/>
        </p:blipFill>
        <p:spPr>
          <a:xfrm>
            <a:off x="22033" y="22033"/>
            <a:ext cx="5315812" cy="1487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8091" y="22034"/>
            <a:ext cx="4526892" cy="2174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326828" y="-1"/>
            <a:ext cx="4568155" cy="2800767"/>
          </a:xfrm>
          <a:prstGeom prst="rect">
            <a:avLst/>
          </a:prstGeom>
          <a:noFill/>
          <a:ln>
            <a:solidFill>
              <a:schemeClr val="tx1"/>
            </a:solidFill>
          </a:ln>
        </p:spPr>
        <p:txBody>
          <a:bodyPr wrap="square" rtlCol="0" anchor="b">
            <a:spAutoFit/>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Label: </a:t>
            </a:r>
            <a:r>
              <a:rPr lang="en-GB" sz="1100" dirty="0">
                <a:solidFill>
                  <a:srgbClr val="00B050"/>
                </a:solidFill>
              </a:rPr>
              <a:t>Spit, Headland, River mouth, Direction of LSD, Prevailing wind direction, Mainland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3818"/>
            <a:ext cx="5326828" cy="2693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0" y="2811783"/>
            <a:ext cx="5368091" cy="3139321"/>
          </a:xfrm>
          <a:prstGeom prst="rect">
            <a:avLst/>
          </a:prstGeom>
          <a:noFill/>
          <a:ln>
            <a:solidFill>
              <a:schemeClr val="tx1"/>
            </a:solidFill>
          </a:ln>
        </p:spPr>
        <p:txBody>
          <a:bodyPr wrap="square" rtlCol="0">
            <a:spAutoFit/>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solidFill>
                  <a:srgbClr val="00B050"/>
                </a:solidFill>
              </a:rPr>
              <a:t>Label: Lagoon, Old bay, Bar, Direction of LSD, Prevailing wind direction</a:t>
            </a:r>
          </a:p>
        </p:txBody>
      </p:sp>
      <p:sp>
        <p:nvSpPr>
          <p:cNvPr id="10" name="TextBox 9"/>
          <p:cNvSpPr txBox="1"/>
          <p:nvPr/>
        </p:nvSpPr>
        <p:spPr>
          <a:xfrm>
            <a:off x="5368090" y="2805314"/>
            <a:ext cx="4537909" cy="3308598"/>
          </a:xfrm>
          <a:prstGeom prst="rect">
            <a:avLst/>
          </a:prstGeom>
          <a:noFill/>
          <a:ln>
            <a:solidFill>
              <a:schemeClr val="tx1"/>
            </a:solidFill>
          </a:ln>
        </p:spPr>
        <p:txBody>
          <a:bodyPr wrap="square" rtlCol="0">
            <a:spAutoFit/>
          </a:bodyPr>
          <a:lstStyle/>
          <a:p>
            <a:r>
              <a:rPr lang="en-GB" sz="1100" dirty="0"/>
              <a:t>Explain the formation of a spit (4)</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Outline how a bar is different from a spit (2)</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Explain the formation of a stack (6)</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a:t>
            </a:r>
          </a:p>
        </p:txBody>
      </p:sp>
      <p:sp>
        <p:nvSpPr>
          <p:cNvPr id="11" name="Rectangle 10"/>
          <p:cNvSpPr/>
          <p:nvPr/>
        </p:nvSpPr>
        <p:spPr>
          <a:xfrm>
            <a:off x="323415" y="5732486"/>
            <a:ext cx="4679997" cy="1323439"/>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rPr>
              <a:t>Features</a:t>
            </a:r>
          </a:p>
        </p:txBody>
      </p:sp>
    </p:spTree>
    <p:extLst>
      <p:ext uri="{BB962C8B-B14F-4D97-AF65-F5344CB8AC3E}">
        <p14:creationId xmlns:p14="http://schemas.microsoft.com/office/powerpoint/2010/main" val="268747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207224" cy="1785104"/>
          </a:xfrm>
          <a:prstGeom prst="rect">
            <a:avLst/>
          </a:prstGeom>
          <a:noFill/>
          <a:ln>
            <a:solidFill>
              <a:schemeClr val="tx1"/>
            </a:solidFill>
          </a:ln>
        </p:spPr>
        <p:txBody>
          <a:bodyPr wrap="square" rtlCol="0">
            <a:spAutoFit/>
          </a:bodyPr>
          <a:lstStyle/>
          <a:p>
            <a:r>
              <a:rPr lang="en-GB" sz="1100" dirty="0"/>
              <a:t>Soft engineering:</a:t>
            </a:r>
          </a:p>
          <a:p>
            <a:r>
              <a:rPr lang="en-GB" sz="1100" dirty="0"/>
              <a:t>What is it? </a:t>
            </a:r>
            <a:r>
              <a:rPr lang="en-GB" sz="1100" dirty="0">
                <a:solidFill>
                  <a:srgbClr val="FF0000"/>
                </a:solidFill>
              </a:rPr>
              <a:t>Using natural/sustainable resources to alter the natural landscape to slow down erosion</a:t>
            </a:r>
          </a:p>
          <a:p>
            <a:r>
              <a:rPr lang="en-GB" sz="1100" dirty="0"/>
              <a:t>Examples:</a:t>
            </a:r>
          </a:p>
          <a:p>
            <a:pPr marL="171450" indent="-171450">
              <a:buFont typeface="Arial" panose="020B0604020202020204" pitchFamily="34" charset="0"/>
              <a:buChar char="•"/>
            </a:pPr>
            <a:r>
              <a:rPr lang="en-GB" sz="1100" dirty="0">
                <a:solidFill>
                  <a:srgbClr val="00B050"/>
                </a:solidFill>
              </a:rPr>
              <a:t>Beach nourishment </a:t>
            </a:r>
            <a:r>
              <a:rPr lang="en-GB" sz="1100" dirty="0"/>
              <a:t>– </a:t>
            </a:r>
            <a:r>
              <a:rPr lang="en-GB" sz="1100" dirty="0">
                <a:solidFill>
                  <a:srgbClr val="FF0000"/>
                </a:solidFill>
              </a:rPr>
              <a:t>sand and shingle, often from the seabed, that is added to beaches. </a:t>
            </a:r>
          </a:p>
          <a:p>
            <a:pPr marL="171450" indent="-171450">
              <a:buFont typeface="Arial" panose="020B0604020202020204" pitchFamily="34" charset="0"/>
              <a:buChar char="•"/>
            </a:pPr>
            <a:r>
              <a:rPr lang="en-GB" sz="1100" dirty="0">
                <a:solidFill>
                  <a:srgbClr val="00B050"/>
                </a:solidFill>
              </a:rPr>
              <a:t>Dune regeneration </a:t>
            </a:r>
            <a:r>
              <a:rPr lang="en-GB" sz="1100" dirty="0"/>
              <a:t>– </a:t>
            </a:r>
            <a:r>
              <a:rPr lang="en-GB" sz="1100" dirty="0">
                <a:solidFill>
                  <a:srgbClr val="FF0000"/>
                </a:solidFill>
              </a:rPr>
              <a:t>Creating or restoring sand dunes by either nourishment, or by planting vegetation to stabilise sand</a:t>
            </a:r>
          </a:p>
          <a:p>
            <a:pPr marL="171450" indent="-171450">
              <a:buFont typeface="Arial" panose="020B0604020202020204" pitchFamily="34" charset="0"/>
              <a:buChar char="•"/>
            </a:pPr>
            <a:r>
              <a:rPr lang="en-GB" sz="1100" dirty="0">
                <a:solidFill>
                  <a:srgbClr val="00B050"/>
                </a:solidFill>
              </a:rPr>
              <a:t>Managed retreat </a:t>
            </a:r>
            <a:r>
              <a:rPr lang="en-GB" sz="1100" dirty="0"/>
              <a:t>– </a:t>
            </a:r>
            <a:r>
              <a:rPr lang="en-GB" sz="1100" dirty="0">
                <a:solidFill>
                  <a:srgbClr val="FF0000"/>
                </a:solidFill>
              </a:rPr>
              <a:t>Allowing areas of land to flood</a:t>
            </a:r>
          </a:p>
        </p:txBody>
      </p:sp>
      <p:sp>
        <p:nvSpPr>
          <p:cNvPr id="5" name="TextBox 4"/>
          <p:cNvSpPr txBox="1"/>
          <p:nvPr/>
        </p:nvSpPr>
        <p:spPr>
          <a:xfrm>
            <a:off x="3207224" y="0"/>
            <a:ext cx="3207224" cy="1785104"/>
          </a:xfrm>
          <a:prstGeom prst="rect">
            <a:avLst/>
          </a:prstGeom>
          <a:noFill/>
          <a:ln>
            <a:solidFill>
              <a:schemeClr val="tx1"/>
            </a:solidFill>
          </a:ln>
        </p:spPr>
        <p:txBody>
          <a:bodyPr wrap="square" rtlCol="0">
            <a:spAutoFit/>
          </a:bodyPr>
          <a:lstStyle/>
          <a:p>
            <a:r>
              <a:rPr lang="en-GB" sz="1100" dirty="0"/>
              <a:t>Hard engineering:</a:t>
            </a:r>
          </a:p>
          <a:p>
            <a:r>
              <a:rPr lang="en-GB" sz="1100" dirty="0"/>
              <a:t>What is it? </a:t>
            </a:r>
            <a:r>
              <a:rPr lang="en-GB" sz="1100" dirty="0">
                <a:solidFill>
                  <a:srgbClr val="FF0000"/>
                </a:solidFill>
              </a:rPr>
              <a:t>Man made structures that often have a high impact on the natural landscape</a:t>
            </a:r>
          </a:p>
          <a:p>
            <a:r>
              <a:rPr lang="en-GB" sz="1100" dirty="0"/>
              <a:t>Examples:</a:t>
            </a:r>
          </a:p>
          <a:p>
            <a:pPr marL="171450" indent="-171450">
              <a:buFont typeface="Arial" panose="020B0604020202020204" pitchFamily="34" charset="0"/>
              <a:buChar char="•"/>
            </a:pPr>
            <a:r>
              <a:rPr lang="en-GB" sz="1100" dirty="0">
                <a:solidFill>
                  <a:srgbClr val="00B050"/>
                </a:solidFill>
              </a:rPr>
              <a:t>Sea Wall </a:t>
            </a:r>
            <a:r>
              <a:rPr lang="en-GB" sz="1100" dirty="0"/>
              <a:t>– </a:t>
            </a:r>
            <a:r>
              <a:rPr lang="en-GB" sz="1100" dirty="0">
                <a:solidFill>
                  <a:srgbClr val="FF0000"/>
                </a:solidFill>
              </a:rPr>
              <a:t>A concrete wall that is curved to reflect wave energy back into the sea </a:t>
            </a:r>
          </a:p>
          <a:p>
            <a:pPr marL="171450" indent="-171450">
              <a:buFont typeface="Arial" panose="020B0604020202020204" pitchFamily="34" charset="0"/>
              <a:buChar char="•"/>
            </a:pPr>
            <a:r>
              <a:rPr lang="en-GB" sz="1100" dirty="0">
                <a:solidFill>
                  <a:srgbClr val="00B050"/>
                </a:solidFill>
              </a:rPr>
              <a:t>Rock armour </a:t>
            </a:r>
            <a:r>
              <a:rPr lang="en-GB" sz="1100" dirty="0"/>
              <a:t>– </a:t>
            </a:r>
            <a:r>
              <a:rPr lang="en-GB" sz="1100" dirty="0">
                <a:solidFill>
                  <a:srgbClr val="FF0000"/>
                </a:solidFill>
              </a:rPr>
              <a:t>Boulders that are piled up against the coast</a:t>
            </a:r>
          </a:p>
          <a:p>
            <a:pPr marL="171450" indent="-171450">
              <a:buFont typeface="Arial" panose="020B0604020202020204" pitchFamily="34" charset="0"/>
              <a:buChar char="•"/>
            </a:pPr>
            <a:r>
              <a:rPr lang="en-GB" sz="1100" dirty="0">
                <a:solidFill>
                  <a:srgbClr val="00B050"/>
                </a:solidFill>
              </a:rPr>
              <a:t>Groynes</a:t>
            </a:r>
            <a:r>
              <a:rPr lang="en-GB" sz="1100" dirty="0"/>
              <a:t> – </a:t>
            </a:r>
            <a:r>
              <a:rPr lang="en-GB" sz="1100" dirty="0">
                <a:solidFill>
                  <a:srgbClr val="FF0000"/>
                </a:solidFill>
              </a:rPr>
              <a:t>Wooden or stone fences that are built at right angles to the coast trapping sediment.</a:t>
            </a:r>
          </a:p>
        </p:txBody>
      </p:sp>
      <p:sp>
        <p:nvSpPr>
          <p:cNvPr id="6" name="TextBox 5"/>
          <p:cNvSpPr txBox="1"/>
          <p:nvPr/>
        </p:nvSpPr>
        <p:spPr>
          <a:xfrm>
            <a:off x="0" y="1785104"/>
            <a:ext cx="6414448" cy="2340000"/>
          </a:xfrm>
          <a:prstGeom prst="rect">
            <a:avLst/>
          </a:prstGeom>
          <a:noFill/>
          <a:ln>
            <a:solidFill>
              <a:schemeClr val="tx1"/>
            </a:solidFill>
          </a:ln>
        </p:spPr>
        <p:txBody>
          <a:bodyPr wrap="square" numCol="2" rtlCol="0">
            <a:spAutoFit/>
          </a:bodyPr>
          <a:lstStyle/>
          <a:p>
            <a:r>
              <a:rPr lang="en-GB" sz="1050" dirty="0"/>
              <a:t>Case studies:</a:t>
            </a:r>
          </a:p>
          <a:p>
            <a:r>
              <a:rPr lang="en-GB" sz="1050" dirty="0"/>
              <a:t>Holderness</a:t>
            </a:r>
            <a:r>
              <a:rPr lang="en-GB" sz="800" dirty="0"/>
              <a:t> </a:t>
            </a:r>
            <a:r>
              <a:rPr lang="en-GB" sz="800" dirty="0">
                <a:solidFill>
                  <a:srgbClr val="7030A0"/>
                </a:solidFill>
              </a:rPr>
              <a:t>(61km long, 1.8m land lost each year – some places up to 10m)</a:t>
            </a:r>
          </a:p>
          <a:p>
            <a:r>
              <a:rPr lang="en-GB" sz="800" u="sng" dirty="0">
                <a:solidFill>
                  <a:srgbClr val="7030A0"/>
                </a:solidFill>
              </a:rPr>
              <a:t>Causes</a:t>
            </a:r>
          </a:p>
          <a:p>
            <a:r>
              <a:rPr lang="en-GB" sz="800" dirty="0">
                <a:solidFill>
                  <a:srgbClr val="7030A0"/>
                </a:solidFill>
              </a:rPr>
              <a:t>Cliffs are made of boulder clay – easily erodible and prone to slumping</a:t>
            </a:r>
          </a:p>
          <a:p>
            <a:r>
              <a:rPr lang="en-GB" sz="800" dirty="0">
                <a:solidFill>
                  <a:srgbClr val="7030A0"/>
                </a:solidFill>
              </a:rPr>
              <a:t>Narrow beaches</a:t>
            </a:r>
          </a:p>
          <a:p>
            <a:r>
              <a:rPr lang="en-GB" sz="800" dirty="0">
                <a:solidFill>
                  <a:srgbClr val="7030A0"/>
                </a:solidFill>
              </a:rPr>
              <a:t>Groynes at Mappleton are prevented transport of sediment further down the coast</a:t>
            </a:r>
          </a:p>
          <a:p>
            <a:r>
              <a:rPr lang="en-GB" sz="800" dirty="0">
                <a:solidFill>
                  <a:srgbClr val="7030A0"/>
                </a:solidFill>
              </a:rPr>
              <a:t>Holderness faces north east prevailing wind; this brings strong waves due to long fetch. </a:t>
            </a:r>
          </a:p>
          <a:p>
            <a:r>
              <a:rPr lang="en-GB" sz="800" u="sng" dirty="0">
                <a:solidFill>
                  <a:srgbClr val="7030A0"/>
                </a:solidFill>
              </a:rPr>
              <a:t>Impacts on people</a:t>
            </a:r>
          </a:p>
          <a:p>
            <a:r>
              <a:rPr lang="en-GB" sz="800" dirty="0">
                <a:solidFill>
                  <a:srgbClr val="7030A0"/>
                </a:solidFill>
              </a:rPr>
              <a:t>Loss of homes near the cliffs in places such as Skipsea. </a:t>
            </a:r>
          </a:p>
          <a:p>
            <a:r>
              <a:rPr lang="en-GB" sz="800" dirty="0">
                <a:solidFill>
                  <a:srgbClr val="7030A0"/>
                </a:solidFill>
              </a:rPr>
              <a:t>House prices have decreased because of the risk of erosion. </a:t>
            </a:r>
          </a:p>
          <a:p>
            <a:r>
              <a:rPr lang="en-GB" sz="800" dirty="0">
                <a:solidFill>
                  <a:srgbClr val="7030A0"/>
                </a:solidFill>
              </a:rPr>
              <a:t>Loss of roads in places such as Ulrome.</a:t>
            </a:r>
          </a:p>
          <a:p>
            <a:r>
              <a:rPr lang="en-GB" sz="800" dirty="0">
                <a:solidFill>
                  <a:srgbClr val="7030A0"/>
                </a:solidFill>
              </a:rPr>
              <a:t>Businesses at risk and job loses in places such as Seaside Caravan Park in Ulrome.</a:t>
            </a:r>
          </a:p>
          <a:p>
            <a:r>
              <a:rPr lang="en-GB" sz="800" dirty="0">
                <a:solidFill>
                  <a:srgbClr val="7030A0"/>
                </a:solidFill>
              </a:rPr>
              <a:t>The gas terminal at Easington is only 25m from the cliff edge. The terminal accounts for 25% of Britain’s gas supply and so is at great risk. </a:t>
            </a:r>
          </a:p>
          <a:p>
            <a:r>
              <a:rPr lang="en-GB" sz="800" dirty="0">
                <a:solidFill>
                  <a:srgbClr val="7030A0"/>
                </a:solidFill>
              </a:rPr>
              <a:t>80,000m squared of farmland is lost each year.</a:t>
            </a:r>
          </a:p>
          <a:p>
            <a:r>
              <a:rPr lang="en-GB" sz="800" u="sng" dirty="0">
                <a:solidFill>
                  <a:srgbClr val="7030A0"/>
                </a:solidFill>
              </a:rPr>
              <a:t>Strategies</a:t>
            </a:r>
          </a:p>
          <a:p>
            <a:r>
              <a:rPr lang="en-GB" sz="800" dirty="0">
                <a:solidFill>
                  <a:srgbClr val="7030A0"/>
                </a:solidFill>
              </a:rPr>
              <a:t>4.7km long sea wall and wooden groynes at Bridlington.</a:t>
            </a:r>
          </a:p>
          <a:p>
            <a:r>
              <a:rPr lang="en-GB" sz="800" dirty="0">
                <a:solidFill>
                  <a:srgbClr val="7030A0"/>
                </a:solidFill>
              </a:rPr>
              <a:t>Sea wall, wooden groynes and rock armour at Hornsea. </a:t>
            </a:r>
          </a:p>
          <a:p>
            <a:r>
              <a:rPr lang="en-GB" sz="800" dirty="0">
                <a:solidFill>
                  <a:srgbClr val="7030A0"/>
                </a:solidFill>
              </a:rPr>
              <a:t>Sea wall, rock armour and groynes at Withernsea. </a:t>
            </a:r>
          </a:p>
          <a:p>
            <a:r>
              <a:rPr lang="en-GB" sz="800" dirty="0">
                <a:solidFill>
                  <a:srgbClr val="7030A0"/>
                </a:solidFill>
              </a:rPr>
              <a:t>Two rock groynes (£2million) at Mappleton</a:t>
            </a:r>
          </a:p>
          <a:p>
            <a:r>
              <a:rPr lang="en-GB" sz="800" dirty="0">
                <a:solidFill>
                  <a:srgbClr val="7030A0"/>
                </a:solidFill>
              </a:rPr>
              <a:t>Groynes and Rock armour at Spurn head. </a:t>
            </a:r>
          </a:p>
          <a:p>
            <a:r>
              <a:rPr lang="en-GB" sz="800" u="sng" dirty="0">
                <a:solidFill>
                  <a:srgbClr val="7030A0"/>
                </a:solidFill>
              </a:rPr>
              <a:t>Conflict</a:t>
            </a:r>
          </a:p>
          <a:p>
            <a:r>
              <a:rPr lang="en-GB" sz="800" dirty="0">
                <a:solidFill>
                  <a:srgbClr val="7030A0"/>
                </a:solidFill>
              </a:rPr>
              <a:t>Rock groynes at Mappleton has caused increased levels of erosion at Cowden Farm (South of Mappleton)</a:t>
            </a:r>
          </a:p>
          <a:p>
            <a:r>
              <a:rPr lang="en-GB" sz="800" dirty="0">
                <a:solidFill>
                  <a:srgbClr val="7030A0"/>
                </a:solidFill>
              </a:rPr>
              <a:t>Eroded material would usually be transported south into the Humber estuary, as there is less eroded material this has caused an increased risk of flooding. </a:t>
            </a:r>
          </a:p>
          <a:p>
            <a:r>
              <a:rPr lang="en-GB" sz="800" dirty="0">
                <a:solidFill>
                  <a:srgbClr val="7030A0"/>
                </a:solidFill>
              </a:rPr>
              <a:t>Spurn head is at risk of being eroded away because less material is being added to it. </a:t>
            </a:r>
          </a:p>
          <a:p>
            <a:r>
              <a:rPr lang="en-GB" sz="1050" dirty="0">
                <a:solidFill>
                  <a:srgbClr val="7030A0"/>
                </a:solidFill>
              </a:rPr>
              <a:t> </a:t>
            </a:r>
          </a:p>
        </p:txBody>
      </p:sp>
      <p:sp>
        <p:nvSpPr>
          <p:cNvPr id="7" name="TextBox 6"/>
          <p:cNvSpPr txBox="1"/>
          <p:nvPr/>
        </p:nvSpPr>
        <p:spPr>
          <a:xfrm>
            <a:off x="6414449" y="0"/>
            <a:ext cx="3491552" cy="6840000"/>
          </a:xfrm>
          <a:prstGeom prst="rect">
            <a:avLst/>
          </a:prstGeom>
          <a:noFill/>
          <a:ln>
            <a:solidFill>
              <a:schemeClr val="tx1"/>
            </a:solidFill>
          </a:ln>
        </p:spPr>
        <p:txBody>
          <a:bodyPr wrap="square" rtlCol="0">
            <a:spAutoFit/>
          </a:bodyPr>
          <a:lstStyle/>
          <a:p>
            <a:r>
              <a:rPr lang="en-GB" sz="1100" dirty="0"/>
              <a:t>Using a named example, explain how hard engineering strategies can be used for coastal management (6)</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r>
              <a:rPr lang="en-GB" sz="1100" dirty="0"/>
              <a:t>Using named examples, explain how soft engineering strategies can be used for coastal management (6)</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Using a named case study, describe the causes of rapid erosion (4)</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r>
              <a:rPr lang="en-GB" sz="1100" dirty="0"/>
              <a:t>Use a case study to explain how coastal management strategies have led to problems for other places along the coast (6)</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Rectangle 7"/>
          <p:cNvSpPr/>
          <p:nvPr/>
        </p:nvSpPr>
        <p:spPr>
          <a:xfrm>
            <a:off x="-326769" y="5934670"/>
            <a:ext cx="7067985"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Coastal management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TextBox 8"/>
          <p:cNvSpPr txBox="1"/>
          <p:nvPr/>
        </p:nvSpPr>
        <p:spPr>
          <a:xfrm>
            <a:off x="-1" y="4125104"/>
            <a:ext cx="6414448" cy="1980000"/>
          </a:xfrm>
          <a:prstGeom prst="rect">
            <a:avLst/>
          </a:prstGeom>
          <a:noFill/>
          <a:ln>
            <a:solidFill>
              <a:schemeClr val="tx1"/>
            </a:solidFill>
          </a:ln>
        </p:spPr>
        <p:txBody>
          <a:bodyPr wrap="square" numCol="2" rtlCol="0">
            <a:spAutoFit/>
          </a:bodyPr>
          <a:lstStyle/>
          <a:p>
            <a:r>
              <a:rPr lang="en-GB" sz="1050" dirty="0"/>
              <a:t>Studland Bay</a:t>
            </a:r>
          </a:p>
          <a:p>
            <a:r>
              <a:rPr lang="en-GB" sz="800" dirty="0">
                <a:solidFill>
                  <a:srgbClr val="7030A0"/>
                </a:solidFill>
              </a:rPr>
              <a:t>It is located in Dorset in the Southwest of England. </a:t>
            </a:r>
          </a:p>
          <a:p>
            <a:r>
              <a:rPr lang="en-GB" sz="800" dirty="0">
                <a:solidFill>
                  <a:srgbClr val="7030A0"/>
                </a:solidFill>
              </a:rPr>
              <a:t>There are sandy beaches around the bay, with sand dunes and heathland behind them.</a:t>
            </a:r>
          </a:p>
          <a:p>
            <a:r>
              <a:rPr lang="en-GB" sz="800" dirty="0">
                <a:solidFill>
                  <a:srgbClr val="7030A0"/>
                </a:solidFill>
              </a:rPr>
              <a:t>The heathland is a SSSI and a nature reserve. </a:t>
            </a:r>
          </a:p>
          <a:p>
            <a:r>
              <a:rPr lang="en-GB" sz="800" dirty="0">
                <a:solidFill>
                  <a:srgbClr val="7030A0"/>
                </a:solidFill>
              </a:rPr>
              <a:t>Studland Bay is also a popular tourist destination. </a:t>
            </a:r>
          </a:p>
          <a:p>
            <a:r>
              <a:rPr lang="en-GB" sz="800" u="sng" dirty="0">
                <a:solidFill>
                  <a:srgbClr val="7030A0"/>
                </a:solidFill>
              </a:rPr>
              <a:t>A habitat for wildlife</a:t>
            </a:r>
          </a:p>
          <a:p>
            <a:r>
              <a:rPr lang="en-GB" sz="800" dirty="0">
                <a:solidFill>
                  <a:srgbClr val="7030A0"/>
                </a:solidFill>
              </a:rPr>
              <a:t>Reptiles such as adders, grass snakes and sand lizards</a:t>
            </a:r>
          </a:p>
          <a:p>
            <a:r>
              <a:rPr lang="en-GB" sz="800" dirty="0">
                <a:solidFill>
                  <a:srgbClr val="7030A0"/>
                </a:solidFill>
              </a:rPr>
              <a:t>Seahorses</a:t>
            </a:r>
          </a:p>
          <a:p>
            <a:r>
              <a:rPr lang="en-GB" sz="800" dirty="0">
                <a:solidFill>
                  <a:srgbClr val="7030A0"/>
                </a:solidFill>
              </a:rPr>
              <a:t>Dartford Warbles (a rare bird in England) and Grebes.</a:t>
            </a:r>
          </a:p>
          <a:p>
            <a:r>
              <a:rPr lang="en-GB" sz="800" dirty="0">
                <a:solidFill>
                  <a:srgbClr val="7030A0"/>
                </a:solidFill>
              </a:rPr>
              <a:t>Marram grass and Lyme grass.</a:t>
            </a:r>
          </a:p>
          <a:p>
            <a:r>
              <a:rPr lang="en-GB" sz="800" u="sng" dirty="0">
                <a:solidFill>
                  <a:srgbClr val="7030A0"/>
                </a:solidFill>
              </a:rPr>
              <a:t>Conflicts</a:t>
            </a:r>
          </a:p>
          <a:p>
            <a:r>
              <a:rPr lang="en-GB" sz="800" dirty="0">
                <a:solidFill>
                  <a:srgbClr val="7030A0"/>
                </a:solidFill>
              </a:rPr>
              <a:t>1) Lots of people walk across the sand dunes which has causes lots of erosion. To help prevent this, boardwalks have been created which allow people to walk over a particular area</a:t>
            </a:r>
          </a:p>
          <a:p>
            <a:r>
              <a:rPr lang="en-GB" sz="800" dirty="0">
                <a:solidFill>
                  <a:srgbClr val="7030A0"/>
                </a:solidFill>
              </a:rPr>
              <a:t>2) Some dunes have been fenced off and marram grass has been planted to give the dune chance to recover</a:t>
            </a:r>
          </a:p>
          <a:p>
            <a:r>
              <a:rPr lang="en-GB" sz="800" dirty="0">
                <a:solidFill>
                  <a:srgbClr val="7030A0"/>
                </a:solidFill>
              </a:rPr>
              <a:t>3) Information signs have been put up to educate visitors and let them know why the dune habitat is so important and what they can do to prevent damaging it. </a:t>
            </a:r>
          </a:p>
          <a:p>
            <a:r>
              <a:rPr lang="en-GB" sz="800" dirty="0">
                <a:solidFill>
                  <a:srgbClr val="7030A0"/>
                </a:solidFill>
              </a:rPr>
              <a:t>4) Seahorses live in seagrass which can be damaged by boat anchors. Boat owners now have strict rules for this. </a:t>
            </a:r>
          </a:p>
          <a:p>
            <a:r>
              <a:rPr lang="en-GB" sz="800" dirty="0">
                <a:solidFill>
                  <a:srgbClr val="7030A0"/>
                </a:solidFill>
              </a:rPr>
              <a:t>5) The heathland behind the sand dunes can be damaged by fires. People are being educated about preventing fires and fire beaters are provided to extinguish flames. </a:t>
            </a:r>
          </a:p>
          <a:p>
            <a:r>
              <a:rPr lang="en-GB" sz="800" dirty="0">
                <a:solidFill>
                  <a:srgbClr val="7030A0"/>
                </a:solidFill>
              </a:rPr>
              <a:t> </a:t>
            </a:r>
          </a:p>
          <a:p>
            <a:r>
              <a:rPr lang="en-GB" sz="1050" dirty="0">
                <a:solidFill>
                  <a:srgbClr val="7030A0"/>
                </a:solidFill>
              </a:rPr>
              <a:t> </a:t>
            </a:r>
          </a:p>
        </p:txBody>
      </p:sp>
    </p:spTree>
    <p:extLst>
      <p:ext uri="{BB962C8B-B14F-4D97-AF65-F5344CB8AC3E}">
        <p14:creationId xmlns:p14="http://schemas.microsoft.com/office/powerpoint/2010/main" val="409468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5349622"/>
              </p:ext>
            </p:extLst>
          </p:nvPr>
        </p:nvGraphicFramePr>
        <p:xfrm>
          <a:off x="0" y="-1"/>
          <a:ext cx="5159830" cy="4087426"/>
        </p:xfrm>
        <a:graphic>
          <a:graphicData uri="http://schemas.openxmlformats.org/drawingml/2006/table">
            <a:tbl>
              <a:tblPr firstRow="1" bandRow="1">
                <a:tableStyleId>{5940675A-B579-460E-94D1-54222C63F5DA}</a:tableStyleId>
              </a:tblPr>
              <a:tblGrid>
                <a:gridCol w="2579915">
                  <a:extLst>
                    <a:ext uri="{9D8B030D-6E8A-4147-A177-3AD203B41FA5}">
                      <a16:colId xmlns:a16="http://schemas.microsoft.com/office/drawing/2014/main" val="20000"/>
                    </a:ext>
                  </a:extLst>
                </a:gridCol>
                <a:gridCol w="2579915">
                  <a:extLst>
                    <a:ext uri="{9D8B030D-6E8A-4147-A177-3AD203B41FA5}">
                      <a16:colId xmlns:a16="http://schemas.microsoft.com/office/drawing/2014/main" val="20001"/>
                    </a:ext>
                  </a:extLst>
                </a:gridCol>
              </a:tblGrid>
              <a:tr h="242912">
                <a:tc gridSpan="2">
                  <a:txBody>
                    <a:bodyPr/>
                    <a:lstStyle/>
                    <a:p>
                      <a:r>
                        <a:rPr lang="en-GB" sz="1100" dirty="0"/>
                        <a:t>Sea level rise –</a:t>
                      </a:r>
                      <a:r>
                        <a:rPr lang="en-GB" sz="1100" baseline="0" dirty="0"/>
                        <a:t> Impacts </a:t>
                      </a:r>
                      <a:endParaRPr lang="en-GB" sz="1100" dirty="0"/>
                    </a:p>
                  </a:txBody>
                  <a:tcPr/>
                </a:tc>
                <a:tc hMerge="1">
                  <a:txBody>
                    <a:bodyPr/>
                    <a:lstStyle/>
                    <a:p>
                      <a:endParaRPr lang="en-GB"/>
                    </a:p>
                  </a:txBody>
                  <a:tcPr/>
                </a:tc>
                <a:extLst>
                  <a:ext uri="{0D108BD9-81ED-4DB2-BD59-A6C34878D82A}">
                    <a16:rowId xmlns:a16="http://schemas.microsoft.com/office/drawing/2014/main" val="10000"/>
                  </a:ext>
                </a:extLst>
              </a:tr>
              <a:tr h="1914173">
                <a:tc>
                  <a:txBody>
                    <a:bodyPr/>
                    <a:lstStyle/>
                    <a:p>
                      <a:r>
                        <a:rPr lang="en-GB" sz="1100" dirty="0"/>
                        <a:t>Economic</a:t>
                      </a:r>
                    </a:p>
                    <a:p>
                      <a:pPr marL="171450" indent="-171450">
                        <a:buFont typeface="Arial" panose="020B0604020202020204" pitchFamily="34" charset="0"/>
                        <a:buChar char="•"/>
                      </a:pPr>
                      <a:r>
                        <a:rPr lang="en-GB" sz="1100" baseline="0" dirty="0"/>
                        <a:t>Loss of </a:t>
                      </a:r>
                      <a:r>
                        <a:rPr lang="en-GB" sz="1100" baseline="0" dirty="0">
                          <a:solidFill>
                            <a:srgbClr val="00B050"/>
                          </a:solidFill>
                        </a:rPr>
                        <a:t>tourism</a:t>
                      </a:r>
                      <a:r>
                        <a:rPr lang="en-GB" sz="1100" baseline="0" dirty="0"/>
                        <a:t>-Many seaside resorts are popular with tourists</a:t>
                      </a:r>
                    </a:p>
                    <a:p>
                      <a:pPr marL="171450" indent="-171450">
                        <a:buFont typeface="Arial" panose="020B0604020202020204" pitchFamily="34" charset="0"/>
                        <a:buChar char="•"/>
                      </a:pPr>
                      <a:r>
                        <a:rPr lang="en-GB" sz="1100" baseline="0" dirty="0"/>
                        <a:t>Cost to repair damage caused by </a:t>
                      </a:r>
                      <a:r>
                        <a:rPr lang="en-GB" sz="1100" baseline="0" dirty="0">
                          <a:solidFill>
                            <a:srgbClr val="00B050"/>
                          </a:solidFill>
                        </a:rPr>
                        <a:t>flooding </a:t>
                      </a:r>
                    </a:p>
                    <a:p>
                      <a:pPr marL="171450" indent="-171450">
                        <a:buFont typeface="Arial" panose="020B0604020202020204" pitchFamily="34" charset="0"/>
                        <a:buChar char="•"/>
                      </a:pPr>
                      <a:r>
                        <a:rPr lang="en-GB" sz="1100" baseline="0" dirty="0"/>
                        <a:t>Loss of farm land – the salt in seawater can reduce </a:t>
                      </a:r>
                      <a:r>
                        <a:rPr lang="en-GB" sz="1100" baseline="0" dirty="0">
                          <a:solidFill>
                            <a:srgbClr val="00B050"/>
                          </a:solidFill>
                        </a:rPr>
                        <a:t>soil fertility</a:t>
                      </a:r>
                      <a:r>
                        <a:rPr lang="en-GB" sz="1100" baseline="0" dirty="0"/>
                        <a:t> and make it more difficult to grow crops. </a:t>
                      </a:r>
                    </a:p>
                  </a:txBody>
                  <a:tcPr/>
                </a:tc>
                <a:tc>
                  <a:txBody>
                    <a:bodyPr/>
                    <a:lstStyle/>
                    <a:p>
                      <a:r>
                        <a:rPr lang="en-GB" sz="1100" dirty="0"/>
                        <a:t>Environmental</a:t>
                      </a:r>
                    </a:p>
                    <a:p>
                      <a:pPr marL="171450" indent="-171450">
                        <a:buFont typeface="Arial" panose="020B0604020202020204" pitchFamily="34" charset="0"/>
                        <a:buChar char="•"/>
                      </a:pPr>
                      <a:r>
                        <a:rPr lang="en-GB" sz="1100" dirty="0">
                          <a:solidFill>
                            <a:srgbClr val="00B050"/>
                          </a:solidFill>
                        </a:rPr>
                        <a:t>Ecosystems</a:t>
                      </a:r>
                      <a:r>
                        <a:rPr lang="en-GB" sz="1100" dirty="0"/>
                        <a:t> affected – organisms can be killed due to salt content in sea water </a:t>
                      </a:r>
                    </a:p>
                    <a:p>
                      <a:pPr marL="171450" indent="-171450">
                        <a:buFont typeface="Arial" panose="020B0604020202020204" pitchFamily="34" charset="0"/>
                        <a:buChar char="•"/>
                      </a:pPr>
                      <a:r>
                        <a:rPr lang="en-GB" sz="1100" dirty="0"/>
                        <a:t>Increased </a:t>
                      </a:r>
                      <a:r>
                        <a:rPr lang="en-GB" sz="1100" dirty="0">
                          <a:solidFill>
                            <a:srgbClr val="00B050"/>
                          </a:solidFill>
                        </a:rPr>
                        <a:t>erosion </a:t>
                      </a:r>
                    </a:p>
                    <a:p>
                      <a:pPr marL="171450" indent="-171450">
                        <a:buFont typeface="Arial" panose="020B0604020202020204" pitchFamily="34" charset="0"/>
                        <a:buChar char="•"/>
                      </a:pPr>
                      <a:r>
                        <a:rPr lang="en-GB" sz="1100" dirty="0"/>
                        <a:t>Trees and plants killed </a:t>
                      </a:r>
                    </a:p>
                  </a:txBody>
                  <a:tcPr/>
                </a:tc>
                <a:extLst>
                  <a:ext uri="{0D108BD9-81ED-4DB2-BD59-A6C34878D82A}">
                    <a16:rowId xmlns:a16="http://schemas.microsoft.com/office/drawing/2014/main" val="10001"/>
                  </a:ext>
                </a:extLst>
              </a:tr>
              <a:tr h="1914173">
                <a:tc>
                  <a:txBody>
                    <a:bodyPr/>
                    <a:lstStyle/>
                    <a:p>
                      <a:r>
                        <a:rPr lang="en-GB" sz="1100" dirty="0"/>
                        <a:t>Political</a:t>
                      </a:r>
                    </a:p>
                    <a:p>
                      <a:pPr marL="171450" indent="-171450">
                        <a:buFont typeface="Arial" panose="020B0604020202020204" pitchFamily="34" charset="0"/>
                        <a:buChar char="•"/>
                      </a:pPr>
                      <a:r>
                        <a:rPr lang="en-GB" sz="1100" dirty="0"/>
                        <a:t>Make decisions</a:t>
                      </a:r>
                      <a:r>
                        <a:rPr lang="en-GB" sz="1100" baseline="0" dirty="0"/>
                        <a:t> about </a:t>
                      </a:r>
                      <a:r>
                        <a:rPr lang="en-GB" sz="1100" baseline="0" dirty="0">
                          <a:solidFill>
                            <a:srgbClr val="00B050"/>
                          </a:solidFill>
                        </a:rPr>
                        <a:t>flood defences </a:t>
                      </a:r>
                    </a:p>
                    <a:p>
                      <a:pPr marL="171450" indent="-171450">
                        <a:buFont typeface="Arial" panose="020B0604020202020204" pitchFamily="34" charset="0"/>
                        <a:buChar char="•"/>
                      </a:pPr>
                      <a:r>
                        <a:rPr lang="en-GB" sz="1100" baseline="0" dirty="0"/>
                        <a:t>Make decisions about which areas can no longer have people living there </a:t>
                      </a:r>
                      <a:endParaRPr lang="en-GB" sz="1100" dirty="0"/>
                    </a:p>
                  </a:txBody>
                  <a:tcPr/>
                </a:tc>
                <a:tc>
                  <a:txBody>
                    <a:bodyPr/>
                    <a:lstStyle/>
                    <a:p>
                      <a:r>
                        <a:rPr lang="en-GB" sz="1100" dirty="0"/>
                        <a:t>Social</a:t>
                      </a:r>
                    </a:p>
                    <a:p>
                      <a:pPr marL="171450" indent="-171450">
                        <a:buFont typeface="Arial" panose="020B0604020202020204" pitchFamily="34" charset="0"/>
                        <a:buChar char="•"/>
                      </a:pPr>
                      <a:r>
                        <a:rPr lang="en-GB" sz="1100" dirty="0"/>
                        <a:t>Deaths</a:t>
                      </a:r>
                    </a:p>
                    <a:p>
                      <a:pPr marL="171450" indent="-171450">
                        <a:buFont typeface="Arial" panose="020B0604020202020204" pitchFamily="34" charset="0"/>
                        <a:buChar char="•"/>
                      </a:pPr>
                      <a:r>
                        <a:rPr lang="en-GB" sz="1100" dirty="0">
                          <a:solidFill>
                            <a:srgbClr val="00B050"/>
                          </a:solidFill>
                        </a:rPr>
                        <a:t>Polluted</a:t>
                      </a:r>
                      <a:r>
                        <a:rPr lang="en-GB" sz="1100" dirty="0"/>
                        <a:t> water supplies </a:t>
                      </a:r>
                    </a:p>
                    <a:p>
                      <a:pPr marL="171450" indent="-171450">
                        <a:buFont typeface="Arial" panose="020B0604020202020204" pitchFamily="34" charset="0"/>
                        <a:buChar char="•"/>
                      </a:pPr>
                      <a:r>
                        <a:rPr lang="en-GB" sz="1100" dirty="0"/>
                        <a:t>Loss of housing</a:t>
                      </a:r>
                    </a:p>
                    <a:p>
                      <a:pPr marL="171450" indent="-171450">
                        <a:buFont typeface="Arial" panose="020B0604020202020204" pitchFamily="34" charset="0"/>
                        <a:buChar char="•"/>
                      </a:pPr>
                      <a:r>
                        <a:rPr lang="en-GB" sz="1100" dirty="0"/>
                        <a:t>Loss</a:t>
                      </a:r>
                      <a:r>
                        <a:rPr lang="en-GB" sz="1100" baseline="0" dirty="0"/>
                        <a:t> of jobs</a:t>
                      </a:r>
                      <a:endParaRPr lang="en-GB" sz="11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5159830" y="0"/>
            <a:ext cx="4746170" cy="2123658"/>
          </a:xfrm>
          <a:prstGeom prst="rect">
            <a:avLst/>
          </a:prstGeom>
          <a:noFill/>
          <a:ln>
            <a:solidFill>
              <a:schemeClr val="tx1"/>
            </a:solidFill>
          </a:ln>
        </p:spPr>
        <p:txBody>
          <a:bodyPr wrap="square" rtlCol="0">
            <a:spAutoFit/>
          </a:bodyPr>
          <a:lstStyle/>
          <a:p>
            <a:r>
              <a:rPr lang="en-GB" sz="1100" dirty="0"/>
              <a:t>Causes of sea level rise </a:t>
            </a:r>
          </a:p>
          <a:p>
            <a:r>
              <a:rPr lang="en-GB" sz="1100" dirty="0"/>
              <a:t>Rising sea level is rising at a rate of 2mm per year </a:t>
            </a:r>
          </a:p>
          <a:p>
            <a:r>
              <a:rPr lang="en-GB" sz="1100" dirty="0"/>
              <a:t>It is predicted to rise between 18ch and 59cm by 2100. </a:t>
            </a:r>
          </a:p>
          <a:p>
            <a:r>
              <a:rPr lang="en-GB" sz="1100" dirty="0"/>
              <a:t>The main cause of this is </a:t>
            </a:r>
            <a:r>
              <a:rPr lang="en-GB" sz="1100" dirty="0">
                <a:solidFill>
                  <a:srgbClr val="00B050"/>
                </a:solidFill>
              </a:rPr>
              <a:t>global warming</a:t>
            </a:r>
            <a:r>
              <a:rPr lang="en-GB" sz="1100" dirty="0"/>
              <a:t>. </a:t>
            </a:r>
          </a:p>
          <a:p>
            <a:endParaRPr lang="en-GB" sz="1100" dirty="0"/>
          </a:p>
          <a:p>
            <a:pPr marL="228600" indent="-228600">
              <a:buAutoNum type="arabicParenR"/>
            </a:pPr>
            <a:r>
              <a:rPr lang="en-GB" sz="1100" dirty="0"/>
              <a:t>When ice on the land melts (e.g. Antarctica) it causes the water stored in the ice to return to the oceans. This increases in the amount of water (volume) in the oceans and causes the seal level to rise</a:t>
            </a:r>
          </a:p>
          <a:p>
            <a:pPr marL="228600" indent="-228600">
              <a:buAutoNum type="arabicParenR"/>
            </a:pPr>
            <a:r>
              <a:rPr lang="en-GB" sz="1100" dirty="0"/>
              <a:t>Increased global temperature causes the oceans to get warmer and expand. This increases the volume of water, causing the sea level to rise. </a:t>
            </a:r>
          </a:p>
          <a:p>
            <a:endParaRPr lang="en-GB" sz="1100" dirty="0"/>
          </a:p>
          <a:p>
            <a:endParaRPr lang="en-GB" sz="1100" dirty="0"/>
          </a:p>
        </p:txBody>
      </p:sp>
      <p:sp>
        <p:nvSpPr>
          <p:cNvPr id="5" name="TextBox 4"/>
          <p:cNvSpPr txBox="1"/>
          <p:nvPr/>
        </p:nvSpPr>
        <p:spPr>
          <a:xfrm>
            <a:off x="5159830" y="2123658"/>
            <a:ext cx="4746170" cy="3477875"/>
          </a:xfrm>
          <a:prstGeom prst="rect">
            <a:avLst/>
          </a:prstGeom>
          <a:noFill/>
          <a:ln>
            <a:solidFill>
              <a:schemeClr val="tx1"/>
            </a:solidFill>
          </a:ln>
        </p:spPr>
        <p:txBody>
          <a:bodyPr wrap="square" rtlCol="0">
            <a:spAutoFit/>
          </a:bodyPr>
          <a:lstStyle/>
          <a:p>
            <a:r>
              <a:rPr lang="en-GB" sz="1100" dirty="0"/>
              <a:t>Case study – Maldives</a:t>
            </a:r>
          </a:p>
          <a:p>
            <a:pPr marL="171450" indent="-171450">
              <a:buFont typeface="Arial" panose="020B0604020202020204" pitchFamily="34" charset="0"/>
              <a:buChar char="•"/>
            </a:pPr>
            <a:r>
              <a:rPr lang="en-GB" sz="1100" dirty="0">
                <a:solidFill>
                  <a:srgbClr val="7030A0"/>
                </a:solidFill>
              </a:rPr>
              <a:t>The Maldives is a groups of islands in the Indian Ocean</a:t>
            </a:r>
          </a:p>
          <a:p>
            <a:pPr marL="171450" indent="-171450">
              <a:buFont typeface="Arial" panose="020B0604020202020204" pitchFamily="34" charset="0"/>
              <a:buChar char="•"/>
            </a:pPr>
            <a:r>
              <a:rPr lang="en-GB" sz="1100" dirty="0">
                <a:solidFill>
                  <a:srgbClr val="7030A0"/>
                </a:solidFill>
              </a:rPr>
              <a:t>80% of the land is less than 1m above sea level. </a:t>
            </a:r>
          </a:p>
          <a:p>
            <a:pPr marL="171450" indent="-171450">
              <a:buFont typeface="Arial" panose="020B0604020202020204" pitchFamily="34" charset="0"/>
              <a:buChar char="•"/>
            </a:pPr>
            <a:r>
              <a:rPr lang="en-GB" sz="1100" dirty="0">
                <a:solidFill>
                  <a:srgbClr val="7030A0"/>
                </a:solidFill>
              </a:rPr>
              <a:t>Scientists think that the islands will be below sea level within 50 to 100 years. </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
        <p:nvSpPr>
          <p:cNvPr id="6" name="Rectangle 5"/>
          <p:cNvSpPr/>
          <p:nvPr/>
        </p:nvSpPr>
        <p:spPr>
          <a:xfrm>
            <a:off x="5089502" y="5750003"/>
            <a:ext cx="4995684" cy="1107996"/>
          </a:xfrm>
          <a:prstGeom prst="rect">
            <a:avLst/>
          </a:prstGeom>
          <a:noFill/>
        </p:spPr>
        <p:txBody>
          <a:bodyPr wrap="squar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Sea level rise</a:t>
            </a:r>
          </a:p>
        </p:txBody>
      </p:sp>
      <p:graphicFrame>
        <p:nvGraphicFramePr>
          <p:cNvPr id="7" name="Table 6"/>
          <p:cNvGraphicFramePr>
            <a:graphicFrameLocks noGrp="1"/>
          </p:cNvGraphicFramePr>
          <p:nvPr>
            <p:extLst>
              <p:ext uri="{D42A27DB-BD31-4B8C-83A1-F6EECF244321}">
                <p14:modId xmlns:p14="http://schemas.microsoft.com/office/powerpoint/2010/main" val="284436586"/>
              </p:ext>
            </p:extLst>
          </p:nvPr>
        </p:nvGraphicFramePr>
        <p:xfrm>
          <a:off x="5159830" y="3102429"/>
          <a:ext cx="4746170" cy="2499104"/>
        </p:xfrm>
        <a:graphic>
          <a:graphicData uri="http://schemas.openxmlformats.org/drawingml/2006/table">
            <a:tbl>
              <a:tblPr firstRow="1" bandRow="1">
                <a:tableStyleId>{5940675A-B579-460E-94D1-54222C63F5DA}</a:tableStyleId>
              </a:tblPr>
              <a:tblGrid>
                <a:gridCol w="2373085">
                  <a:extLst>
                    <a:ext uri="{9D8B030D-6E8A-4147-A177-3AD203B41FA5}">
                      <a16:colId xmlns:a16="http://schemas.microsoft.com/office/drawing/2014/main" val="20000"/>
                    </a:ext>
                  </a:extLst>
                </a:gridCol>
                <a:gridCol w="2373085">
                  <a:extLst>
                    <a:ext uri="{9D8B030D-6E8A-4147-A177-3AD203B41FA5}">
                      <a16:colId xmlns:a16="http://schemas.microsoft.com/office/drawing/2014/main" val="20001"/>
                    </a:ext>
                  </a:extLst>
                </a:gridCol>
              </a:tblGrid>
              <a:tr h="1249552">
                <a:tc>
                  <a:txBody>
                    <a:bodyPr/>
                    <a:lstStyle/>
                    <a:p>
                      <a:r>
                        <a:rPr lang="en-GB" sz="1050" dirty="0"/>
                        <a:t>Economic</a:t>
                      </a:r>
                    </a:p>
                    <a:p>
                      <a:pPr marL="171450" indent="-171450">
                        <a:buFont typeface="Arial" panose="020B0604020202020204" pitchFamily="34" charset="0"/>
                        <a:buChar char="•"/>
                      </a:pPr>
                      <a:r>
                        <a:rPr lang="en-GB" sz="1050" dirty="0">
                          <a:solidFill>
                            <a:srgbClr val="7030A0"/>
                          </a:solidFill>
                        </a:rPr>
                        <a:t>Loss of </a:t>
                      </a:r>
                      <a:r>
                        <a:rPr lang="en-GB" sz="1050" dirty="0">
                          <a:solidFill>
                            <a:srgbClr val="00B050"/>
                          </a:solidFill>
                        </a:rPr>
                        <a:t>tourism </a:t>
                      </a:r>
                      <a:r>
                        <a:rPr lang="en-GB" sz="1050" dirty="0">
                          <a:solidFill>
                            <a:srgbClr val="7030A0"/>
                          </a:solidFill>
                        </a:rPr>
                        <a:t>– tourism is the largest industry in the Maldives </a:t>
                      </a:r>
                    </a:p>
                    <a:p>
                      <a:pPr marL="171450" indent="-171450">
                        <a:buFont typeface="Arial" panose="020B0604020202020204" pitchFamily="34" charset="0"/>
                        <a:buChar char="•"/>
                      </a:pPr>
                      <a:r>
                        <a:rPr lang="en-GB" sz="1050" dirty="0">
                          <a:solidFill>
                            <a:srgbClr val="7030A0"/>
                          </a:solidFill>
                        </a:rPr>
                        <a:t>Disrupted</a:t>
                      </a:r>
                      <a:r>
                        <a:rPr lang="en-GB" sz="1050" baseline="0" dirty="0">
                          <a:solidFill>
                            <a:srgbClr val="7030A0"/>
                          </a:solidFill>
                        </a:rPr>
                        <a:t> fishing </a:t>
                      </a:r>
                      <a:r>
                        <a:rPr lang="en-GB" sz="1050" baseline="0" dirty="0">
                          <a:solidFill>
                            <a:srgbClr val="00B050"/>
                          </a:solidFill>
                        </a:rPr>
                        <a:t>industry</a:t>
                      </a:r>
                      <a:r>
                        <a:rPr lang="en-GB" sz="1050" baseline="0" dirty="0">
                          <a:solidFill>
                            <a:srgbClr val="7030A0"/>
                          </a:solidFill>
                        </a:rPr>
                        <a:t> – fish are the Maldives’ main export.</a:t>
                      </a:r>
                      <a:endParaRPr lang="en-GB" sz="1050" dirty="0">
                        <a:solidFill>
                          <a:srgbClr val="7030A0"/>
                        </a:solidFill>
                      </a:endParaRPr>
                    </a:p>
                  </a:txBody>
                  <a:tcPr/>
                </a:tc>
                <a:tc>
                  <a:txBody>
                    <a:bodyPr/>
                    <a:lstStyle/>
                    <a:p>
                      <a:r>
                        <a:rPr lang="en-GB" sz="1050" dirty="0"/>
                        <a:t>Environmental</a:t>
                      </a:r>
                    </a:p>
                    <a:p>
                      <a:pPr marL="171450" indent="-171450">
                        <a:buFont typeface="Arial" panose="020B0604020202020204" pitchFamily="34" charset="0"/>
                        <a:buChar char="•"/>
                      </a:pPr>
                      <a:r>
                        <a:rPr lang="en-GB" sz="1050" dirty="0">
                          <a:solidFill>
                            <a:srgbClr val="7030A0"/>
                          </a:solidFill>
                        </a:rPr>
                        <a:t>Loss of beaches – this can destroy </a:t>
                      </a:r>
                      <a:r>
                        <a:rPr lang="en-GB" sz="1050" dirty="0">
                          <a:solidFill>
                            <a:srgbClr val="00B050"/>
                          </a:solidFill>
                        </a:rPr>
                        <a:t>habitats</a:t>
                      </a:r>
                      <a:r>
                        <a:rPr lang="en-GB" sz="1050" baseline="0" dirty="0">
                          <a:solidFill>
                            <a:srgbClr val="7030A0"/>
                          </a:solidFill>
                        </a:rPr>
                        <a:t> and cause flooding</a:t>
                      </a:r>
                    </a:p>
                    <a:p>
                      <a:pPr marL="171450" indent="-171450">
                        <a:buFont typeface="Arial" panose="020B0604020202020204" pitchFamily="34" charset="0"/>
                        <a:buChar char="•"/>
                      </a:pPr>
                      <a:r>
                        <a:rPr lang="en-GB" sz="1050" baseline="0" dirty="0">
                          <a:solidFill>
                            <a:srgbClr val="7030A0"/>
                          </a:solidFill>
                        </a:rPr>
                        <a:t>Loss of soil will mean that plants won’t be able to grow.</a:t>
                      </a:r>
                      <a:endParaRPr lang="en-GB" sz="1050" dirty="0">
                        <a:solidFill>
                          <a:srgbClr val="7030A0"/>
                        </a:solidFill>
                      </a:endParaRPr>
                    </a:p>
                  </a:txBody>
                  <a:tcPr/>
                </a:tc>
                <a:extLst>
                  <a:ext uri="{0D108BD9-81ED-4DB2-BD59-A6C34878D82A}">
                    <a16:rowId xmlns:a16="http://schemas.microsoft.com/office/drawing/2014/main" val="10000"/>
                  </a:ext>
                </a:extLst>
              </a:tr>
              <a:tr h="1249552">
                <a:tc>
                  <a:txBody>
                    <a:bodyPr/>
                    <a:lstStyle/>
                    <a:p>
                      <a:r>
                        <a:rPr lang="en-GB" sz="1050" dirty="0"/>
                        <a:t>Political</a:t>
                      </a:r>
                    </a:p>
                    <a:p>
                      <a:pPr marL="171450" indent="-171450">
                        <a:buFont typeface="Arial" panose="020B0604020202020204" pitchFamily="34" charset="0"/>
                        <a:buChar char="•"/>
                      </a:pPr>
                      <a:r>
                        <a:rPr lang="en-GB" sz="1050" dirty="0">
                          <a:solidFill>
                            <a:srgbClr val="7030A0"/>
                          </a:solidFill>
                        </a:rPr>
                        <a:t>The Maldives government is buying land in Australia as an</a:t>
                      </a:r>
                      <a:r>
                        <a:rPr lang="en-GB" sz="1050" baseline="0" dirty="0">
                          <a:solidFill>
                            <a:srgbClr val="7030A0"/>
                          </a:solidFill>
                        </a:rPr>
                        <a:t> insurance plan to relocate its 300,000 residents if the islands disappear.</a:t>
                      </a:r>
                      <a:endParaRPr lang="en-GB" sz="1050" dirty="0">
                        <a:solidFill>
                          <a:srgbClr val="7030A0"/>
                        </a:solidFill>
                      </a:endParaRPr>
                    </a:p>
                  </a:txBody>
                  <a:tcPr/>
                </a:tc>
                <a:tc>
                  <a:txBody>
                    <a:bodyPr/>
                    <a:lstStyle/>
                    <a:p>
                      <a:r>
                        <a:rPr lang="en-GB" sz="1050" dirty="0"/>
                        <a:t>Social</a:t>
                      </a:r>
                    </a:p>
                    <a:p>
                      <a:pPr marL="171450" indent="-171450">
                        <a:buFont typeface="Arial" panose="020B0604020202020204" pitchFamily="34" charset="0"/>
                        <a:buChar char="•"/>
                      </a:pPr>
                      <a:r>
                        <a:rPr lang="en-GB" sz="1050" dirty="0">
                          <a:solidFill>
                            <a:srgbClr val="7030A0"/>
                          </a:solidFill>
                        </a:rPr>
                        <a:t>Houses damaged or destroyed</a:t>
                      </a:r>
                    </a:p>
                    <a:p>
                      <a:pPr marL="171450" indent="-171450">
                        <a:buFont typeface="Arial" panose="020B0604020202020204" pitchFamily="34" charset="0"/>
                        <a:buChar char="•"/>
                      </a:pPr>
                      <a:r>
                        <a:rPr lang="en-GB" sz="1050" dirty="0">
                          <a:solidFill>
                            <a:srgbClr val="7030A0"/>
                          </a:solidFill>
                        </a:rPr>
                        <a:t>Water supply polluted</a:t>
                      </a:r>
                      <a:r>
                        <a:rPr lang="en-GB" sz="1050" baseline="0" dirty="0">
                          <a:solidFill>
                            <a:srgbClr val="7030A0"/>
                          </a:solidFill>
                        </a:rPr>
                        <a:t> by seawater meaning that some islands will have to rely on rainwater. </a:t>
                      </a:r>
                      <a:endParaRPr lang="en-GB" sz="1050" dirty="0">
                        <a:solidFill>
                          <a:srgbClr val="7030A0"/>
                        </a:solidFill>
                      </a:endParaRP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1" y="4090371"/>
            <a:ext cx="5148000" cy="2800767"/>
          </a:xfrm>
          <a:prstGeom prst="rect">
            <a:avLst/>
          </a:prstGeom>
          <a:noFill/>
          <a:ln>
            <a:solidFill>
              <a:schemeClr val="tx1"/>
            </a:solidFill>
          </a:ln>
        </p:spPr>
        <p:txBody>
          <a:bodyPr wrap="square" rtlCol="0">
            <a:spAutoFit/>
          </a:bodyPr>
          <a:lstStyle/>
          <a:p>
            <a:r>
              <a:rPr lang="en-GB" sz="1100" dirty="0"/>
              <a:t>Explain why sea level is expected to rise (3)</a:t>
            </a:r>
          </a:p>
          <a:p>
            <a:r>
              <a:rPr lang="en-GB" sz="1100" dirty="0"/>
              <a:t>______________________________________________________________________________________________________________________________________________</a:t>
            </a:r>
          </a:p>
          <a:p>
            <a:endParaRPr lang="en-GB" sz="1100" dirty="0"/>
          </a:p>
          <a:p>
            <a:r>
              <a:rPr lang="en-GB" sz="1100" dirty="0"/>
              <a:t>Use a case study to describe economic effects of coastal flooding (4)</a:t>
            </a:r>
          </a:p>
          <a:p>
            <a:r>
              <a:rPr lang="en-GB" sz="1100" dirty="0"/>
              <a:t>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a:t>
            </a:r>
          </a:p>
          <a:p>
            <a:endParaRPr lang="en-GB" sz="1100" dirty="0"/>
          </a:p>
          <a:p>
            <a:r>
              <a:rPr lang="en-GB" sz="1100" dirty="0"/>
              <a:t>Describe the possible economic and environmental effects of rising sea level (6)</a:t>
            </a:r>
          </a:p>
          <a:p>
            <a:r>
              <a:rPr lang="en-GB" sz="1100" dirty="0"/>
              <a:t>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2976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137df582-df32-4086-95d4-9cc06b3720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8ECA7B5D52C14C9C7D03A2B8F7CBEE" ma:contentTypeVersion="13" ma:contentTypeDescription="Create a new document." ma:contentTypeScope="" ma:versionID="190e71086d6e8f57f6d39e0015027725">
  <xsd:schema xmlns:xsd="http://www.w3.org/2001/XMLSchema" xmlns:xs="http://www.w3.org/2001/XMLSchema" xmlns:p="http://schemas.microsoft.com/office/2006/metadata/properties" xmlns:ns2="137df582-df32-4086-95d4-9cc06b37204e" xmlns:ns3="293d0b11-8b04-4cfc-96a3-727b05479806" targetNamespace="http://schemas.microsoft.com/office/2006/metadata/properties" ma:root="true" ma:fieldsID="464206f892ff7c75488b2fdea32752e9" ns2:_="" ns3:_="">
    <xsd:import namespace="137df582-df32-4086-95d4-9cc06b37204e"/>
    <xsd:import namespace="293d0b11-8b04-4cfc-96a3-727b054798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df582-df32-4086-95d4-9cc06b372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Time"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3d0b11-8b04-4cfc-96a3-727b054798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E98D4C-A081-4F46-B5D4-756375505D28}">
  <ds:schemaRefs>
    <ds:schemaRef ds:uri="http://schemas.microsoft.com/sharepoint/v3/contenttype/forms"/>
  </ds:schemaRefs>
</ds:datastoreItem>
</file>

<file path=customXml/itemProps2.xml><?xml version="1.0" encoding="utf-8"?>
<ds:datastoreItem xmlns:ds="http://schemas.openxmlformats.org/officeDocument/2006/customXml" ds:itemID="{596ED516-ECCA-4420-9477-F736D7D2E1E4}">
  <ds:schemaRefs>
    <ds:schemaRef ds:uri="http://schemas.microsoft.com/office/2006/metadata/properties"/>
    <ds:schemaRef ds:uri="http://schemas.microsoft.com/office/infopath/2007/PartnerControls"/>
    <ds:schemaRef ds:uri="137df582-df32-4086-95d4-9cc06b37204e"/>
  </ds:schemaRefs>
</ds:datastoreItem>
</file>

<file path=customXml/itemProps3.xml><?xml version="1.0" encoding="utf-8"?>
<ds:datastoreItem xmlns:ds="http://schemas.openxmlformats.org/officeDocument/2006/customXml" ds:itemID="{2B0BD000-D8FA-471E-A9BC-9F35396BB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df582-df32-4086-95d4-9cc06b37204e"/>
    <ds:schemaRef ds:uri="293d0b11-8b04-4cfc-96a3-727b05479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270</TotalTime>
  <Words>1774</Words>
  <Application>Microsoft Office PowerPoint</Application>
  <PresentationFormat>A4 Paper (210x297 mm)</PresentationFormat>
  <Paragraphs>278</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Bishops' Blue Coat CofE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Russell</dc:creator>
  <cp:lastModifiedBy>Jennifer Agacy Schokhman</cp:lastModifiedBy>
  <cp:revision>38</cp:revision>
  <dcterms:created xsi:type="dcterms:W3CDTF">2017-05-15T11:43:51Z</dcterms:created>
  <dcterms:modified xsi:type="dcterms:W3CDTF">2021-02-28T07:43:04Z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0x010100F78ECA7B5D52C14C9C7D03A2B8F7CBEE</vt:lpwstr>
  </property>
  <property fmtid="{D5CDD505-2E9C-101B-9397-08002B2CF9AE}" pid="3" name="Order">
    <vt:r8>27750000</vt:r8>
  </property>
</Properties>
</file>